
<file path=[Content_Types].xml><?xml version="1.0" encoding="utf-8"?>
<Types xmlns="http://schemas.openxmlformats.org/package/2006/content-types">
  <Override PartName="/ppt/slideLayouts/slideLayout8.xml" ContentType="application/vnd.openxmlformats-officedocument.presentationml.slideLayout+xml"/>
  <Override PartName="/ppt/slides/slide22.xml" ContentType="application/vnd.openxmlformats-officedocument.presentationml.slide+xml"/>
  <Override PartName="/ppt/slides/slide28.xml" ContentType="application/vnd.openxmlformats-officedocument.presentationml.slide+xml"/>
  <Override PartName="/ppt/notesSlides/notesSlide11.xml" ContentType="application/vnd.openxmlformats-officedocument.presentationml.notesSlide+xml"/>
  <Override PartName="/docProps/app.xml" ContentType="application/vnd.openxmlformats-officedocument.extended-properties+xml"/>
  <Override PartName="/ppt/slides/slide30.xml" ContentType="application/vnd.openxmlformats-officedocument.presentationml.slide+xml"/>
  <Override PartName="/ppt/notesSlides/notesSlide9.xml" ContentType="application/vnd.openxmlformats-officedocument.presentationml.notesSlide+xml"/>
  <Override PartName="/ppt/slideLayouts/slideLayout23.xml" ContentType="application/vnd.openxmlformats-officedocument.presentationml.slideLayout+xml"/>
  <Override PartName="/ppt/slides/slide11.xml" ContentType="application/vnd.openxmlformats-officedocument.presentationml.slide+xml"/>
  <Override PartName="/ppt/slides/slide18.xml" ContentType="application/vnd.openxmlformats-officedocument.presentationml.slid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slideLayouts/slideLayout3.xml" ContentType="application/vnd.openxmlformats-officedocument.presentationml.slideLayout+xml"/>
  <Override PartName="/ppt/slides/slide21.xml" ContentType="application/vnd.openxmlformats-officedocument.presentationml.slide+xml"/>
  <Override PartName="/ppt/slideLayouts/slideLayout17.xml" ContentType="application/vnd.openxmlformats-officedocument.presentationml.slideLayout+xml"/>
  <Override PartName="/ppt/slides/slide23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viewProps.xml" ContentType="application/vnd.openxmlformats-officedocument.presentationml.viewProps+xml"/>
  <Default Extension="wmf" ContentType="image/x-wmf"/>
  <Override PartName="/ppt/notesSlides/notesSlide4.xml" ContentType="application/vnd.openxmlformats-officedocument.presentationml.notesSlide+xml"/>
  <Override PartName="/ppt/slides/slide13.xml" ContentType="application/vnd.openxmlformats-officedocument.presentationml.slide+xml"/>
  <Default Extension="pict" ContentType="image/pict"/>
  <Override PartName="/ppt/notesSlides/notesSlide6.xml" ContentType="application/vnd.openxmlformats-officedocument.presentationml.notes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6.xml" ContentType="application/vnd.openxmlformats-officedocument.presentationml.slideLayout+xml"/>
  <Default Extension="emf" ContentType="image/x-emf"/>
  <Override PartName="/ppt/slideLayouts/slideLayout14.xml" ContentType="application/vnd.openxmlformats-officedocument.presentationml.slideLayout+xml"/>
  <Override PartName="/ppt/slides/slide10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Default Extension="vml" ContentType="application/vnd.openxmlformats-officedocument.vmlDrawing"/>
  <Default Extension="png" ContentType="image/png"/>
  <Override PartName="/ppt/slides/slide27.xml" ContentType="application/vnd.openxmlformats-officedocument.presentationml.slide+xml"/>
  <Override PartName="/docProps/core.xml" ContentType="application/vnd.openxmlformats-package.core-properties+xml"/>
  <Override PartName="/ppt/slideLayouts/slideLayout16.xml" ContentType="application/vnd.openxmlformats-officedocument.presentationml.slideLayout+xml"/>
  <Override PartName="/ppt/slides/slide31.xml" ContentType="application/vnd.openxmlformats-officedocument.presentationml.slide+xml"/>
  <Default Extension="bin" ContentType="application/vnd.openxmlformats-officedocument.presentationml.printerSettings"/>
  <Override PartName="/ppt/slideMasters/slideMaster2.xml" ContentType="application/vnd.openxmlformats-officedocument.presentationml.slideMaster+xml"/>
  <Override PartName="/ppt/notesSlides/notesSlide10.xml" ContentType="application/vnd.openxmlformats-officedocument.presentationml.notesSlide+xml"/>
  <Override PartName="/ppt/slideLayouts/slideLayout19.xml" ContentType="application/vnd.openxmlformats-officedocument.presentationml.slideLayout+xml"/>
  <Override PartName="/ppt/slides/slide19.xml" ContentType="application/vnd.openxmlformats-officedocument.presentationml.slide+xml"/>
  <Override PartName="/ppt/slides/slide12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14.xml" ContentType="application/vnd.openxmlformats-officedocument.presentationml.notesSlide+xml"/>
  <Default Extension="xls" ContentType="application/vnd.ms-excel"/>
  <Override PartName="/ppt/theme/theme2.xml" ContentType="application/vnd.openxmlformats-officedocument.theme+xml"/>
  <Override PartName="/ppt/slides/slide2.xml" ContentType="application/vnd.openxmlformats-officedocument.presentationml.slide+xml"/>
  <Override PartName="/ppt/slides/slide35.xml" ContentType="application/vnd.openxmlformats-officedocument.presentationml.slide+xml"/>
  <Override PartName="/ppt/drawings/drawing1.xml" ContentType="application/vnd.openxmlformats-officedocument.drawingml.chartshapes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3.xml" ContentType="application/vnd.openxmlformats-officedocument.presentationml.notesSlide+xml"/>
  <Default Extension="xml" ContentType="application/xml"/>
  <Override PartName="/ppt/slides/slide26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7.xml" ContentType="application/vnd.openxmlformats-officedocument.presentationml.notesSlide+xml"/>
  <Override PartName="/ppt/slides/slide25.xml" ContentType="application/vnd.openxmlformats-officedocument.presentationml.slide+xml"/>
  <Override PartName="/ppt/slides/slide14.xml" ContentType="application/vnd.openxmlformats-officedocument.presentationml.slide+xml"/>
  <Override PartName="/ppt/slideLayouts/slideLayout18.xml" ContentType="application/vnd.openxmlformats-officedocument.presentationml.slideLayout+xml"/>
  <Override PartName="/ppt/embeddings/oleObject1.bin" ContentType="application/vnd.openxmlformats-officedocument.oleObject"/>
  <Override PartName="/ppt/slides/slide34.xml" ContentType="application/vnd.openxmlformats-officedocument.presentationml.slide+xml"/>
  <Override PartName="/ppt/notesSlides/notesSlide12.xml" ContentType="application/vnd.openxmlformats-officedocument.presentationml.notesSlide+xml"/>
  <Override PartName="/ppt/notesSlides/notesSlide5.xml" ContentType="application/vnd.openxmlformats-officedocument.presentationml.notesSlide+xml"/>
  <Override PartName="/ppt/slideLayouts/slideLayout20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jpeg" ContentType="image/jpeg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tiff" ContentType="image/tiff"/>
  <Override PartName="/ppt/slideLayouts/slideLayout11.xml" ContentType="application/vnd.openxmlformats-officedocument.presentationml.slideLayout+xml"/>
  <Override PartName="/ppt/notesSlides/notesSlide8.xml" ContentType="application/vnd.openxmlformats-officedocument.presentationml.notesSlide+xml"/>
  <Override PartName="/ppt/slideLayouts/slideLayout13.xml" ContentType="application/vnd.openxmlformats-officedocument.presentationml.slideLayout+xml"/>
  <Override PartName="/ppt/slides/slide8.xml" ContentType="application/vnd.openxmlformats-officedocument.presentationml.slide+xml"/>
  <Override PartName="/ppt/slides/slide15.xml" ContentType="application/vnd.openxmlformats-officedocument.presentationml.slide+xml"/>
  <Default Extension="rels" ContentType="application/vnd.openxmlformats-package.relationships+xml"/>
  <Override PartName="/ppt/slideLayouts/slideLayout15.xml" ContentType="application/vnd.openxmlformats-officedocument.presentationml.slideLayout+xml"/>
  <Override PartName="/ppt/slides/slide9.xml" ContentType="application/vnd.openxmlformats-officedocument.presentationml.slide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slide6.xml" ContentType="application/vnd.openxmlformats-officedocument.presentationml.slide+xml"/>
  <Default Extension="pdf" ContentType="application/pdf"/>
  <Override PartName="/ppt/slides/slide16.xml" ContentType="application/vnd.openxmlformats-officedocument.presentationml.slide+xml"/>
  <Default Extension="gif" ContentType="image/gif"/>
  <Override PartName="/ppt/slideLayouts/slideLayout12.xml" ContentType="application/vnd.openxmlformats-officedocument.presentationml.slideLayout+xml"/>
  <Override PartName="/ppt/slides/slide2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  <p:sldMasterId id="2147483660" r:id="rId2"/>
  </p:sldMasterIdLst>
  <p:notesMasterIdLst>
    <p:notesMasterId r:id="rId38"/>
  </p:notesMasterIdLst>
  <p:sldIdLst>
    <p:sldId id="305" r:id="rId3"/>
    <p:sldId id="257" r:id="rId4"/>
    <p:sldId id="259" r:id="rId5"/>
    <p:sldId id="263" r:id="rId6"/>
    <p:sldId id="306" r:id="rId7"/>
    <p:sldId id="266" r:id="rId8"/>
    <p:sldId id="267" r:id="rId9"/>
    <p:sldId id="268" r:id="rId10"/>
    <p:sldId id="271" r:id="rId11"/>
    <p:sldId id="269" r:id="rId12"/>
    <p:sldId id="270" r:id="rId13"/>
    <p:sldId id="272" r:id="rId14"/>
    <p:sldId id="274" r:id="rId15"/>
    <p:sldId id="277" r:id="rId16"/>
    <p:sldId id="273" r:id="rId17"/>
    <p:sldId id="278" r:id="rId18"/>
    <p:sldId id="293" r:id="rId19"/>
    <p:sldId id="275" r:id="rId20"/>
    <p:sldId id="279" r:id="rId21"/>
    <p:sldId id="281" r:id="rId22"/>
    <p:sldId id="282" r:id="rId23"/>
    <p:sldId id="296" r:id="rId24"/>
    <p:sldId id="283" r:id="rId25"/>
    <p:sldId id="304" r:id="rId26"/>
    <p:sldId id="284" r:id="rId27"/>
    <p:sldId id="307" r:id="rId28"/>
    <p:sldId id="287" r:id="rId29"/>
    <p:sldId id="308" r:id="rId30"/>
    <p:sldId id="309" r:id="rId31"/>
    <p:sldId id="288" r:id="rId32"/>
    <p:sldId id="285" r:id="rId33"/>
    <p:sldId id="260" r:id="rId34"/>
    <p:sldId id="290" r:id="rId35"/>
    <p:sldId id="291" r:id="rId36"/>
    <p:sldId id="292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347793"/>
    <a:srgbClr val="FF8EF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94660"/>
  </p:normalViewPr>
  <p:slideViewPr>
    <p:cSldViewPr snapToGrid="0" snapToObjects="1">
      <p:cViewPr varScale="1">
        <p:scale>
          <a:sx n="94" d="100"/>
          <a:sy n="94" d="100"/>
        </p:scale>
        <p:origin x="-65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0" d="100"/>
          <a:sy n="80" d="100"/>
        </p:scale>
        <p:origin x="-2328" y="-9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35" Type="http://schemas.openxmlformats.org/officeDocument/2006/relationships/slide" Target="slides/slide33.xml"/><Relationship Id="rId31" Type="http://schemas.openxmlformats.org/officeDocument/2006/relationships/slide" Target="slides/slide29.xml"/><Relationship Id="rId34" Type="http://schemas.openxmlformats.org/officeDocument/2006/relationships/slide" Target="slides/slide32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7" Type="http://schemas.openxmlformats.org/officeDocument/2006/relationships/slide" Target="slides/slide5.xml"/><Relationship Id="rId36" Type="http://schemas.openxmlformats.org/officeDocument/2006/relationships/slide" Target="slides/slide34.xml"/><Relationship Id="rId4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0" Type="http://schemas.openxmlformats.org/officeDocument/2006/relationships/slide" Target="slides/slide8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9" Type="http://schemas.openxmlformats.org/officeDocument/2006/relationships/slide" Target="slides/slide7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7" Type="http://schemas.openxmlformats.org/officeDocument/2006/relationships/slide" Target="slides/slide25.xml"/><Relationship Id="rId14" Type="http://schemas.openxmlformats.org/officeDocument/2006/relationships/slide" Target="slides/slide12.xml"/><Relationship Id="rId23" Type="http://schemas.openxmlformats.org/officeDocument/2006/relationships/slide" Target="slides/slide21.xml"/><Relationship Id="rId4" Type="http://schemas.openxmlformats.org/officeDocument/2006/relationships/slide" Target="slides/slide2.xml"/><Relationship Id="rId28" Type="http://schemas.openxmlformats.org/officeDocument/2006/relationships/slide" Target="slides/slide26.xml"/><Relationship Id="rId26" Type="http://schemas.openxmlformats.org/officeDocument/2006/relationships/slide" Target="slides/slide24.xml"/><Relationship Id="rId30" Type="http://schemas.openxmlformats.org/officeDocument/2006/relationships/slide" Target="slides/slide28.xml"/><Relationship Id="rId11" Type="http://schemas.openxmlformats.org/officeDocument/2006/relationships/slide" Target="slides/slide9.xml"/><Relationship Id="rId42" Type="http://schemas.openxmlformats.org/officeDocument/2006/relationships/theme" Target="theme/theme1.xml"/><Relationship Id="rId29" Type="http://schemas.openxmlformats.org/officeDocument/2006/relationships/slide" Target="slides/slide27.xml"/><Relationship Id="rId6" Type="http://schemas.openxmlformats.org/officeDocument/2006/relationships/slide" Target="slides/slide4.xml"/><Relationship Id="rId16" Type="http://schemas.openxmlformats.org/officeDocument/2006/relationships/slide" Target="slides/slide14.xml"/><Relationship Id="rId33" Type="http://schemas.openxmlformats.org/officeDocument/2006/relationships/slide" Target="slides/slide31.xml"/><Relationship Id="rId41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9" Type="http://schemas.openxmlformats.org/officeDocument/2006/relationships/slide" Target="slides/slide17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" Type="http://schemas.openxmlformats.org/officeDocument/2006/relationships/slideMaster" Target="slideMasters/slideMaster2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10"/>
  <c:chart>
    <c:view3D>
      <c:rotX val="75"/>
      <c:perspective val="30"/>
    </c:view3D>
    <c:plotArea>
      <c:layout>
        <c:manualLayout>
          <c:layoutTarget val="inner"/>
          <c:xMode val="edge"/>
          <c:yMode val="edge"/>
          <c:x val="0.0765869311008179"/>
          <c:y val="0.101851851851852"/>
          <c:w val="0.923413068899182"/>
          <c:h val="0.898148148148148"/>
        </c:manualLayout>
      </c:layout>
      <c:pie3DChart>
        <c:varyColors val="1"/>
        <c:ser>
          <c:idx val="0"/>
          <c:order val="0"/>
          <c:spPr>
            <a:effectLst>
              <a:outerShdw blurRad="41275" dist="977900" dir="16200000" sx="200000" sy="200000" algn="tl" rotWithShape="0">
                <a:srgbClr val="000000"/>
              </a:outerShdw>
            </a:effectLst>
          </c:spPr>
          <c:explosion val="3"/>
          <c:dPt>
            <c:idx val="0"/>
            <c:spPr>
              <a:solidFill>
                <a:srgbClr val="3366FF"/>
              </a:solidFill>
              <a:effectLst>
                <a:outerShdw blurRad="41275" dist="977900" dir="16200000" sx="200000" sy="200000" algn="tl" rotWithShape="0">
                  <a:srgbClr val="000000"/>
                </a:outerShdw>
              </a:effectLst>
            </c:spPr>
          </c:dPt>
          <c:dPt>
            <c:idx val="2"/>
            <c:spPr>
              <a:solidFill>
                <a:srgbClr val="FF0000"/>
              </a:solidFill>
              <a:effectLst>
                <a:outerShdw blurRad="41275" dist="977900" dir="16200000" sx="200000" sy="200000" algn="tl" rotWithShape="0">
                  <a:srgbClr val="000000"/>
                </a:outerShdw>
              </a:effectLst>
            </c:spPr>
          </c:dPt>
          <c:dPt>
            <c:idx val="3"/>
            <c:spPr>
              <a:solidFill>
                <a:srgbClr val="FFFF00"/>
              </a:solidFill>
              <a:effectLst>
                <a:outerShdw blurRad="41275" dist="977900" dir="16200000" sx="200000" sy="200000" algn="tl" rotWithShape="0">
                  <a:srgbClr val="000000"/>
                </a:outerShdw>
              </a:effectLst>
            </c:spPr>
          </c:dPt>
          <c:dPt>
            <c:idx val="5"/>
            <c:spPr>
              <a:solidFill>
                <a:srgbClr val="FF6600"/>
              </a:solidFill>
              <a:effectLst>
                <a:outerShdw blurRad="41275" dist="977900" dir="16200000" sx="200000" sy="200000" algn="tl" rotWithShape="0">
                  <a:srgbClr val="000000"/>
                </a:outerShdw>
              </a:effectLst>
            </c:spPr>
          </c:dPt>
          <c:dPt>
            <c:idx val="6"/>
            <c:spPr>
              <a:solidFill>
                <a:srgbClr val="008000"/>
              </a:solidFill>
              <a:effectLst>
                <a:outerShdw blurRad="41275" dist="977900" dir="16200000" sx="200000" sy="200000" algn="tl" rotWithShape="0">
                  <a:srgbClr val="000000"/>
                </a:outerShdw>
              </a:effectLst>
            </c:spPr>
          </c:dPt>
          <c:cat>
            <c:strRef>
              <c:f>Sheet1!$B$2:$B$8</c:f>
              <c:strCache>
                <c:ptCount val="7"/>
                <c:pt idx="0">
                  <c:v>Fulvic Acid</c:v>
                </c:pt>
                <c:pt idx="1">
                  <c:v>Humic Acid</c:v>
                </c:pt>
                <c:pt idx="2">
                  <c:v>Bases</c:v>
                </c:pt>
                <c:pt idx="3">
                  <c:v>LMW Acids</c:v>
                </c:pt>
                <c:pt idx="4">
                  <c:v>HMC Acids</c:v>
                </c:pt>
                <c:pt idx="5">
                  <c:v>Transphilic Acids</c:v>
                </c:pt>
                <c:pt idx="6">
                  <c:v>Neutrals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60.0</c:v>
                </c:pt>
                <c:pt idx="1">
                  <c:v>10.0</c:v>
                </c:pt>
                <c:pt idx="2">
                  <c:v>7.0</c:v>
                </c:pt>
                <c:pt idx="3">
                  <c:v>7.0</c:v>
                </c:pt>
                <c:pt idx="4">
                  <c:v>5.0</c:v>
                </c:pt>
                <c:pt idx="5">
                  <c:v>6.0</c:v>
                </c:pt>
                <c:pt idx="6">
                  <c:v>5.0</c:v>
                </c:pt>
              </c:numCache>
            </c:numRef>
          </c:val>
        </c:ser>
      </c:pie3DChart>
    </c:plotArea>
    <c:plotVisOnly val="1"/>
  </c:chart>
  <c:spPr>
    <a:solidFill>
      <a:srgbClr val="FFFFFF">
        <a:alpha val="70000"/>
      </a:srgbClr>
    </a:solidFill>
    <a:ln>
      <a:solidFill>
        <a:schemeClr val="tx1"/>
      </a:solidFill>
    </a:ln>
  </c:spPr>
  <c:externalData r:id="rId1"/>
  <c:userShapes r:id="rId2"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pict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pict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pict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0.56269</cdr:x>
      <cdr:y>0.3975</cdr:y>
    </cdr:from>
    <cdr:to>
      <cdr:x>0.86779</cdr:x>
      <cdr:y>0.73083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686422" y="1090424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/>
        <a:p xmlns:a="http://schemas.openxmlformats.org/drawingml/2006/main">
          <a:r>
            <a:rPr lang="en-US" sz="2000" dirty="0" err="1" smtClean="0">
              <a:solidFill>
                <a:schemeClr val="tx1"/>
              </a:solidFill>
            </a:rPr>
            <a:t>Fulvic</a:t>
          </a:r>
          <a:endParaRPr lang="en-US" sz="2000" dirty="0" smtClean="0">
            <a:solidFill>
              <a:schemeClr val="tx1"/>
            </a:solidFill>
          </a:endParaRPr>
        </a:p>
        <a:p xmlns:a="http://schemas.openxmlformats.org/drawingml/2006/main">
          <a:r>
            <a:rPr lang="en-US" sz="2000" dirty="0" smtClean="0">
              <a:solidFill>
                <a:schemeClr val="tx1"/>
              </a:solidFill>
            </a:rPr>
            <a:t>Acids</a:t>
          </a:r>
          <a:endParaRPr lang="en-US" sz="2000" dirty="0">
            <a:solidFill>
              <a:schemeClr val="tx1"/>
            </a:solidFill>
          </a:endParaRPr>
        </a:p>
      </cdr:txBody>
    </cdr:sp>
  </cdr:relSizeAnchor>
  <cdr:relSizeAnchor xmlns:cdr="http://schemas.openxmlformats.org/drawingml/2006/chartDrawing">
    <cdr:from>
      <cdr:x>0.31075</cdr:x>
      <cdr:y>0.01565</cdr:y>
    </cdr:from>
    <cdr:to>
      <cdr:x>0.78863</cdr:x>
      <cdr:y>0.15844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1133644" y="42933"/>
          <a:ext cx="1743377" cy="3917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/>
        <a:p xmlns:a="http://schemas.openxmlformats.org/drawingml/2006/main">
          <a:r>
            <a:rPr lang="en-US" sz="1800" dirty="0" err="1" smtClean="0"/>
            <a:t>Transphilic</a:t>
          </a:r>
          <a:r>
            <a:rPr lang="en-US" sz="1800" dirty="0" smtClean="0"/>
            <a:t> Acids</a:t>
          </a:r>
          <a:endParaRPr lang="en-US" sz="18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6F7FD8-9531-FC46-B934-BC3C561E32DD}" type="datetimeFigureOut">
              <a:rPr lang="en-US" smtClean="0"/>
              <a:pPr/>
              <a:t>5/23/11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54DC6-EC65-8F41-9109-7047D94593F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B976D8-9023-AE40-82E0-0B1EACDBD464}" type="slidenum">
              <a:rPr lang="en-US"/>
              <a:pPr/>
              <a:t>3</a:t>
            </a:fld>
            <a:endParaRPr lang="en-US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C6A5ED-D663-D744-A0A1-98AB8B3AE983}" type="slidenum">
              <a:rPr lang="en-US"/>
              <a:pPr/>
              <a:t>30</a:t>
            </a:fld>
            <a:endParaRPr lang="en-US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063311-C227-7443-BDC6-9344B080CEA4}" type="slidenum">
              <a:rPr lang="en-US"/>
              <a:pPr/>
              <a:t>32</a:t>
            </a:fld>
            <a:endParaRPr lang="en-US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19C1CF-8839-6342-A93F-32E0EC90B27B}" type="slidenum">
              <a:rPr lang="en-US"/>
              <a:pPr/>
              <a:t>33</a:t>
            </a:fld>
            <a:endParaRPr lang="en-US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C7466E-4CF4-5348-BB00-4999DD543B3F}" type="slidenum">
              <a:rPr lang="en-US"/>
              <a:pPr/>
              <a:t>34</a:t>
            </a:fld>
            <a:endParaRPr lang="en-US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Quantity</a:t>
            </a:r>
            <a:r>
              <a:rPr lang="en-US" baseline="0" dirty="0" smtClean="0"/>
              <a:t> AND Quality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54DC6-EC65-8F41-9109-7047D94593FB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573F29-279B-CC43-8ABB-24E170288737}" type="slidenum">
              <a:rPr lang="en-US"/>
              <a:pPr/>
              <a:t>4</a:t>
            </a:fld>
            <a:endParaRPr 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52339C-8F7B-A646-9BC5-CF9CF42C60A8}" type="slidenum">
              <a:rPr lang="en-US"/>
              <a:pPr/>
              <a:t>5</a:t>
            </a:fld>
            <a:endParaRPr 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Already discussed role of DOM in aquatic environment</a:t>
            </a:r>
            <a:endParaRPr lang="en-US" dirty="0" smtClean="0"/>
          </a:p>
          <a:p>
            <a:r>
              <a:rPr lang="en-US" dirty="0" err="1" smtClean="0"/>
              <a:t>Fulvic</a:t>
            </a:r>
            <a:r>
              <a:rPr lang="en-US" dirty="0" smtClean="0"/>
              <a:t> </a:t>
            </a:r>
            <a:r>
              <a:rPr lang="en-US" dirty="0" smtClean="0"/>
              <a:t>acid</a:t>
            </a:r>
            <a:r>
              <a:rPr lang="en-US" baseline="0" dirty="0" smtClean="0"/>
              <a:t> is often dominant fraction, provides most of color and </a:t>
            </a:r>
            <a:r>
              <a:rPr lang="en-US" baseline="0" dirty="0" smtClean="0"/>
              <a:t>reactivity</a:t>
            </a:r>
          </a:p>
          <a:p>
            <a:r>
              <a:rPr lang="en-US" baseline="0" dirty="0" smtClean="0"/>
              <a:t>Transition into using chemistry to study complex mixture</a:t>
            </a: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573F29-279B-CC43-8ABB-24E170288737}" type="slidenum">
              <a:rPr lang="en-US"/>
              <a:pPr/>
              <a:t>13</a:t>
            </a:fld>
            <a:endParaRPr 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Transition into there being a lot of info and ways to pull out - FI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54DC6-EC65-8F41-9109-7047D94593FB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54DC6-EC65-8F41-9109-7047D94593FB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F03F1-4F55-F443-91EA-DF6A76F4388A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Cory-McKnight PARAFAC model collected hundreds of samples from </a:t>
            </a:r>
            <a:r>
              <a:rPr lang="en-US" dirty="0" err="1" smtClean="0"/>
              <a:t>biogeochemically</a:t>
            </a:r>
            <a:r>
              <a:rPr lang="en-US" dirty="0" smtClean="0"/>
              <a:t> representative ecosystems</a:t>
            </a:r>
            <a:r>
              <a:rPr lang="en-US" baseline="0" dirty="0" smtClean="0"/>
              <a:t> all over the world to try to create a global PARAFAC model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can be really good for how you fit globally, but does not always work as well with specialized samples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6A0C45-D38A-3041-B5F4-51C34BCFBCC2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Cory-McKnight PARAFAC model collected hundreds of samples from </a:t>
            </a:r>
            <a:r>
              <a:rPr lang="en-US" dirty="0" err="1" smtClean="0"/>
              <a:t>biogeochemically</a:t>
            </a:r>
            <a:r>
              <a:rPr lang="en-US" dirty="0" smtClean="0"/>
              <a:t> representative ecosystems</a:t>
            </a:r>
            <a:r>
              <a:rPr lang="en-US" baseline="0" dirty="0" smtClean="0"/>
              <a:t> all over the world to try to create a global PARAFAC model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can be really good for how you fit globally, but does not always work as well with specialized samples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6A0C45-D38A-3041-B5F4-51C34BCFBCC2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A2128-312B-274D-9BD5-FA95E09EF389}" type="datetimeFigureOut">
              <a:rPr lang="en-US" smtClean="0"/>
              <a:pPr/>
              <a:t>5/23/11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C811C-3F8B-6043-8B6F-AE1B78C04D9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A2128-312B-274D-9BD5-FA95E09EF389}" type="datetimeFigureOut">
              <a:rPr lang="en-US" smtClean="0"/>
              <a:pPr/>
              <a:t>5/23/11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C811C-3F8B-6043-8B6F-AE1B78C04D9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A2128-312B-274D-9BD5-FA95E09EF389}" type="datetimeFigureOut">
              <a:rPr lang="en-US" smtClean="0"/>
              <a:pPr/>
              <a:t>5/23/11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C811C-3F8B-6043-8B6F-AE1B78C04D9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fld id="{1790A28D-C6AA-5D43-9622-E50B52D3324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3467F40-0F1B-7849-820A-3B7DCA677AB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A60A3F2-C962-6C47-BF05-DAE239C0525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110652D-978E-5B45-AF49-E5342F61707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935F363-DE1F-A846-808D-B1403FC8087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E2CF860-8888-124C-9179-9F606D56667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4AB8043-8AEE-BE41-9A64-98402BE180D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F9B4B96-682B-3C41-9DA5-67FADAB2076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A2128-312B-274D-9BD5-FA95E09EF389}" type="datetimeFigureOut">
              <a:rPr lang="en-US" smtClean="0"/>
              <a:pPr/>
              <a:t>5/23/11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C811C-3F8B-6043-8B6F-AE1B78C04D9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DBFBBA2-C31D-D846-824B-7C58B4D2284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5E3D081-0ADC-924D-A872-93B1BEE9B8C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B71C559-DFBD-3E45-B711-569D8562003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55A0C8E-FDFC-C54E-992D-626CB4FA4F2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A2128-312B-274D-9BD5-FA95E09EF389}" type="datetimeFigureOut">
              <a:rPr lang="en-US" smtClean="0"/>
              <a:pPr/>
              <a:t>5/23/11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C811C-3F8B-6043-8B6F-AE1B78C04D9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A2128-312B-274D-9BD5-FA95E09EF389}" type="datetimeFigureOut">
              <a:rPr lang="en-US" smtClean="0"/>
              <a:pPr/>
              <a:t>5/23/11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C811C-3F8B-6043-8B6F-AE1B78C04D9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A2128-312B-274D-9BD5-FA95E09EF389}" type="datetimeFigureOut">
              <a:rPr lang="en-US" smtClean="0"/>
              <a:pPr/>
              <a:t>5/23/11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C811C-3F8B-6043-8B6F-AE1B78C04D9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A2128-312B-274D-9BD5-FA95E09EF389}" type="datetimeFigureOut">
              <a:rPr lang="en-US" smtClean="0"/>
              <a:pPr/>
              <a:t>5/23/11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C811C-3F8B-6043-8B6F-AE1B78C04D9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A2128-312B-274D-9BD5-FA95E09EF389}" type="datetimeFigureOut">
              <a:rPr lang="en-US" smtClean="0"/>
              <a:pPr/>
              <a:t>5/23/11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C811C-3F8B-6043-8B6F-AE1B78C04D9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A2128-312B-274D-9BD5-FA95E09EF389}" type="datetimeFigureOut">
              <a:rPr lang="en-US" smtClean="0"/>
              <a:pPr/>
              <a:t>5/23/11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C811C-3F8B-6043-8B6F-AE1B78C04D9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A2128-312B-274D-9BD5-FA95E09EF389}" type="datetimeFigureOut">
              <a:rPr lang="en-US" smtClean="0"/>
              <a:pPr/>
              <a:t>5/23/11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C811C-3F8B-6043-8B6F-AE1B78C04D9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9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0A2128-312B-274D-9BD5-FA95E09EF389}" type="datetimeFigureOut">
              <a:rPr lang="en-US" smtClean="0"/>
              <a:pPr/>
              <a:t>5/23/11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C811C-3F8B-6043-8B6F-AE1B78C04D9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E98B63B-D54B-224E-99AC-E43C5627AA26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9" charset="0"/>
          <a:ea typeface="ＭＳ Ｐゴシック" pitchFamily="-109" charset="-128"/>
          <a:cs typeface="ＭＳ Ｐゴシック" pitchFamily="-109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3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jpe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jpeg"/><Relationship Id="rId3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oleObject" Target="../embeddings/Microsoft_Excel_97_-_2004_Worksheet1.xls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4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3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3" Type="http://schemas.openxmlformats.org/officeDocument/2006/relationships/image" Target="../media/image53.w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1" Type="http://schemas.openxmlformats.org/officeDocument/2006/relationships/image" Target="../media/image31.png"/><Relationship Id="rId34" Type="http://schemas.openxmlformats.org/officeDocument/2006/relationships/image" Target="../media/image34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4" Type="http://schemas.openxmlformats.org/officeDocument/2006/relationships/image" Target="../media/image24.png"/><Relationship Id="rId25" Type="http://schemas.openxmlformats.org/officeDocument/2006/relationships/image" Target="../media/image25.png"/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0" Type="http://schemas.openxmlformats.org/officeDocument/2006/relationships/image" Target="../media/image10.png"/><Relationship Id="rId32" Type="http://schemas.openxmlformats.org/officeDocument/2006/relationships/image" Target="../media/image32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9" Type="http://schemas.openxmlformats.org/officeDocument/2006/relationships/image" Target="../media/image9.png"/><Relationship Id="rId18" Type="http://schemas.openxmlformats.org/officeDocument/2006/relationships/image" Target="../media/image18.png"/><Relationship Id="rId3" Type="http://schemas.openxmlformats.org/officeDocument/2006/relationships/image" Target="../media/image3.wmf"/><Relationship Id="rId27" Type="http://schemas.openxmlformats.org/officeDocument/2006/relationships/image" Target="../media/image27.png"/><Relationship Id="rId14" Type="http://schemas.openxmlformats.org/officeDocument/2006/relationships/image" Target="../media/image14.png"/><Relationship Id="rId23" Type="http://schemas.openxmlformats.org/officeDocument/2006/relationships/image" Target="../media/image23.png"/><Relationship Id="rId4" Type="http://schemas.openxmlformats.org/officeDocument/2006/relationships/image" Target="../media/image4.png"/><Relationship Id="rId28" Type="http://schemas.openxmlformats.org/officeDocument/2006/relationships/image" Target="../media/image28.png"/><Relationship Id="rId26" Type="http://schemas.openxmlformats.org/officeDocument/2006/relationships/image" Target="../media/image26.png"/><Relationship Id="rId30" Type="http://schemas.openxmlformats.org/officeDocument/2006/relationships/image" Target="../media/image30.png"/><Relationship Id="rId11" Type="http://schemas.openxmlformats.org/officeDocument/2006/relationships/image" Target="../media/image11.png"/><Relationship Id="rId29" Type="http://schemas.openxmlformats.org/officeDocument/2006/relationships/image" Target="../media/image29.png"/><Relationship Id="rId6" Type="http://schemas.openxmlformats.org/officeDocument/2006/relationships/image" Target="../media/image6.png"/><Relationship Id="rId16" Type="http://schemas.openxmlformats.org/officeDocument/2006/relationships/image" Target="../media/image16.png"/><Relationship Id="rId33" Type="http://schemas.openxmlformats.org/officeDocument/2006/relationships/image" Target="../media/image33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9" Type="http://schemas.openxmlformats.org/officeDocument/2006/relationships/image" Target="../media/image19.png"/><Relationship Id="rId20" Type="http://schemas.openxmlformats.org/officeDocument/2006/relationships/image" Target="../media/image20.png"/><Relationship Id="rId22" Type="http://schemas.openxmlformats.org/officeDocument/2006/relationships/image" Target="../media/image22.png"/><Relationship Id="rId21" Type="http://schemas.openxmlformats.org/officeDocument/2006/relationships/image" Target="../media/image21.png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55.pd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2.xml"/><Relationship Id="rId3" Type="http://schemas.openxmlformats.org/officeDocument/2006/relationships/oleObject" Target="../embeddings/oleObject1.bin"/><Relationship Id="rId5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1" Type="http://schemas.openxmlformats.org/officeDocument/2006/relationships/image" Target="../media/image31.png"/><Relationship Id="rId34" Type="http://schemas.openxmlformats.org/officeDocument/2006/relationships/image" Target="../media/image34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4" Type="http://schemas.openxmlformats.org/officeDocument/2006/relationships/image" Target="../media/image24.png"/><Relationship Id="rId25" Type="http://schemas.openxmlformats.org/officeDocument/2006/relationships/image" Target="../media/image25.png"/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0" Type="http://schemas.openxmlformats.org/officeDocument/2006/relationships/image" Target="../media/image10.png"/><Relationship Id="rId32" Type="http://schemas.openxmlformats.org/officeDocument/2006/relationships/image" Target="../media/image32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9" Type="http://schemas.openxmlformats.org/officeDocument/2006/relationships/image" Target="../media/image9.png"/><Relationship Id="rId18" Type="http://schemas.openxmlformats.org/officeDocument/2006/relationships/image" Target="../media/image18.png"/><Relationship Id="rId3" Type="http://schemas.openxmlformats.org/officeDocument/2006/relationships/image" Target="../media/image3.wmf"/><Relationship Id="rId27" Type="http://schemas.openxmlformats.org/officeDocument/2006/relationships/image" Target="../media/image27.png"/><Relationship Id="rId14" Type="http://schemas.openxmlformats.org/officeDocument/2006/relationships/image" Target="../media/image14.png"/><Relationship Id="rId23" Type="http://schemas.openxmlformats.org/officeDocument/2006/relationships/image" Target="../media/image23.png"/><Relationship Id="rId4" Type="http://schemas.openxmlformats.org/officeDocument/2006/relationships/image" Target="../media/image4.png"/><Relationship Id="rId28" Type="http://schemas.openxmlformats.org/officeDocument/2006/relationships/image" Target="../media/image28.png"/><Relationship Id="rId26" Type="http://schemas.openxmlformats.org/officeDocument/2006/relationships/image" Target="../media/image26.png"/><Relationship Id="rId30" Type="http://schemas.openxmlformats.org/officeDocument/2006/relationships/image" Target="../media/image30.png"/><Relationship Id="rId11" Type="http://schemas.openxmlformats.org/officeDocument/2006/relationships/image" Target="../media/image11.png"/><Relationship Id="rId29" Type="http://schemas.openxmlformats.org/officeDocument/2006/relationships/image" Target="../media/image29.png"/><Relationship Id="rId6" Type="http://schemas.openxmlformats.org/officeDocument/2006/relationships/image" Target="../media/image6.png"/><Relationship Id="rId16" Type="http://schemas.openxmlformats.org/officeDocument/2006/relationships/image" Target="../media/image16.png"/><Relationship Id="rId33" Type="http://schemas.openxmlformats.org/officeDocument/2006/relationships/image" Target="../media/image33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9" Type="http://schemas.openxmlformats.org/officeDocument/2006/relationships/image" Target="../media/image19.png"/><Relationship Id="rId20" Type="http://schemas.openxmlformats.org/officeDocument/2006/relationships/image" Target="../media/image20.png"/><Relationship Id="rId22" Type="http://schemas.openxmlformats.org/officeDocument/2006/relationships/image" Target="../media/image22.png"/><Relationship Id="rId21" Type="http://schemas.openxmlformats.org/officeDocument/2006/relationships/image" Target="../media/image21.png"/><Relationship Id="rId2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2.jpe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oleObject" Target="../embeddings/Microsoft_Excel_97_-_2004_Worksheet2.xls"/><Relationship Id="rId4" Type="http://schemas.openxmlformats.org/officeDocument/2006/relationships/image" Target="../media/image52.jpe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Relationship Id="rId5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3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oleObject" Target="../embeddings/Microsoft_Excel_97_-_2004_Worksheet3.xls"/><Relationship Id="rId5" Type="http://schemas.openxmlformats.org/officeDocument/2006/relationships/image" Target="../media/image61.png"/><Relationship Id="rId7" Type="http://schemas.openxmlformats.org/officeDocument/2006/relationships/image" Target="../media/image63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52.jpeg"/><Relationship Id="rId6" Type="http://schemas.openxmlformats.org/officeDocument/2006/relationships/image" Target="../media/image62.pdf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6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4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4" Type="http://schemas.openxmlformats.org/officeDocument/2006/relationships/image" Target="../media/image76.png"/><Relationship Id="rId4" Type="http://schemas.openxmlformats.org/officeDocument/2006/relationships/image" Target="../media/image64.jpeg"/><Relationship Id="rId7" Type="http://schemas.openxmlformats.org/officeDocument/2006/relationships/image" Target="../media/image69.png"/><Relationship Id="rId11" Type="http://schemas.openxmlformats.org/officeDocument/2006/relationships/image" Target="../media/image73.png"/><Relationship Id="rId1" Type="http://schemas.openxmlformats.org/officeDocument/2006/relationships/vmlDrawing" Target="../drawings/vmlDrawing5.vml"/><Relationship Id="rId6" Type="http://schemas.openxmlformats.org/officeDocument/2006/relationships/image" Target="../media/image68.png"/><Relationship Id="rId16" Type="http://schemas.openxmlformats.org/officeDocument/2006/relationships/image" Target="../media/image78.png"/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0" Type="http://schemas.openxmlformats.org/officeDocument/2006/relationships/image" Target="../media/image72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2" Type="http://schemas.openxmlformats.org/officeDocument/2006/relationships/image" Target="../media/image74.png"/><Relationship Id="rId17" Type="http://schemas.openxmlformats.org/officeDocument/2006/relationships/oleObject" Target="???" TargetMode="External"/><Relationship Id="rId2" Type="http://schemas.openxmlformats.org/officeDocument/2006/relationships/slideLayout" Target="../slideLayouts/slideLayout2.xml"/><Relationship Id="rId9" Type="http://schemas.openxmlformats.org/officeDocument/2006/relationships/image" Target="../media/image71.png"/><Relationship Id="rId3" Type="http://schemas.openxmlformats.org/officeDocument/2006/relationships/notesSlide" Target="../notesSlides/notesSlide8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4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6.jpe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jpeg"/><Relationship Id="rId5" Type="http://schemas.openxmlformats.org/officeDocument/2006/relationships/image" Target="../media/image3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3" Type="http://schemas.openxmlformats.org/officeDocument/2006/relationships/oleObject" Target="../embeddings/Microsoft_Excel_97_-_2004_Worksheet4.xls"/><Relationship Id="rId1" Type="http://schemas.openxmlformats.org/officeDocument/2006/relationships/vmlDrawing" Target="../drawings/vmlDrawing6.v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1.jpe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image" Target="../media/image83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2.png"/><Relationship Id="rId5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5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360" y="401074"/>
            <a:ext cx="7784514" cy="933003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en-US" dirty="0" smtClean="0"/>
              <a:t>PARAFAC workshop Spring 2011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21027" y="2172509"/>
            <a:ext cx="5647642" cy="3046988"/>
          </a:xfrm>
          <a:prstGeom prst="rect">
            <a:avLst/>
          </a:prstGeom>
          <a:solidFill>
            <a:srgbClr val="FFFFFF">
              <a:alpha val="6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Monday Morning:</a:t>
            </a:r>
          </a:p>
          <a:p>
            <a:r>
              <a:rPr lang="en-US" sz="2400" dirty="0" smtClean="0"/>
              <a:t>	Introduction to DOM and Fluorescence</a:t>
            </a:r>
          </a:p>
          <a:p>
            <a:r>
              <a:rPr lang="en-US" sz="2400" dirty="0" smtClean="0"/>
              <a:t>	Lunch</a:t>
            </a:r>
          </a:p>
          <a:p>
            <a:r>
              <a:rPr lang="en-US" sz="2400" dirty="0" smtClean="0"/>
              <a:t>Monday Afternoon:</a:t>
            </a:r>
          </a:p>
          <a:p>
            <a:r>
              <a:rPr lang="en-US" sz="2400" dirty="0" smtClean="0"/>
              <a:t>	Hands-on in the Lab</a:t>
            </a:r>
          </a:p>
          <a:p>
            <a:endParaRPr lang="en-US" sz="2400" dirty="0" smtClean="0"/>
          </a:p>
          <a:p>
            <a:r>
              <a:rPr lang="en-US" sz="2400" dirty="0" smtClean="0"/>
              <a:t>Tuesday:</a:t>
            </a:r>
          </a:p>
          <a:p>
            <a:r>
              <a:rPr lang="en-US" sz="2400" dirty="0" smtClean="0"/>
              <a:t>	</a:t>
            </a:r>
            <a:r>
              <a:rPr lang="en-US" sz="2400" smtClean="0"/>
              <a:t>PARAFAC Tutorial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ligthio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98" y="1242916"/>
            <a:ext cx="5658029" cy="537456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06539" y="256689"/>
            <a:ext cx="80954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Molecules can have conjugated bonds</a:t>
            </a:r>
          </a:p>
          <a:p>
            <a:pPr algn="ctr"/>
            <a:r>
              <a:rPr lang="en-US" sz="3200" dirty="0" smtClean="0">
                <a:solidFill>
                  <a:schemeClr val="bg1">
                    <a:lumMod val="85000"/>
                  </a:schemeClr>
                </a:solidFill>
              </a:rPr>
              <a:t>(Molecular Orbital Theory!)</a:t>
            </a:r>
            <a:endParaRPr lang="en-US" sz="3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9749" y="435002"/>
            <a:ext cx="76193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Molecules can be aromatic</a:t>
            </a:r>
          </a:p>
        </p:txBody>
      </p:sp>
      <p:pic>
        <p:nvPicPr>
          <p:cNvPr id="6" name="Picture 5" descr="300px-Benzene-aromaticity-3D-ball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554" y="4195335"/>
            <a:ext cx="3810000" cy="21717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pic>
      <p:pic>
        <p:nvPicPr>
          <p:cNvPr id="9" name="Picture 8" descr="benzene_mo_blu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551" y="1264036"/>
            <a:ext cx="6359227" cy="24884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ow_and_why_chemistry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64" y="1186323"/>
            <a:ext cx="3762638" cy="50230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0465" y="278878"/>
            <a:ext cx="826912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So how does this awesome chemistry help us?</a:t>
            </a:r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91988" y="1540137"/>
            <a:ext cx="4712183" cy="3939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 smtClean="0">
                <a:solidFill>
                  <a:schemeClr val="bg1">
                    <a:lumMod val="95000"/>
                  </a:schemeClr>
                </a:solidFill>
              </a:rPr>
              <a:t>Spectroscopy!</a:t>
            </a:r>
          </a:p>
          <a:p>
            <a:endParaRPr lang="en-US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Interaction of light and matter</a:t>
            </a:r>
          </a:p>
          <a:p>
            <a:endParaRPr lang="en-US" sz="28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Specifically….</a:t>
            </a:r>
          </a:p>
          <a:p>
            <a:endParaRPr lang="en-US" sz="2800" dirty="0" smtClean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Arial"/>
              <a:buChar char="•"/>
            </a:pP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UV-VIS</a:t>
            </a:r>
          </a:p>
          <a:p>
            <a:pPr>
              <a:buFont typeface="Arial"/>
              <a:buChar char="•"/>
            </a:pPr>
            <a:endParaRPr lang="en-U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Arial"/>
              <a:buChar char="•"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 Fluorescence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7200" y="1904906"/>
            <a:ext cx="7960550" cy="2647955"/>
          </a:xfrm>
          <a:prstGeom prst="rect">
            <a:avLst/>
          </a:prstGeom>
          <a:solidFill>
            <a:srgbClr val="D1D1F0">
              <a:alpha val="59000"/>
            </a:srgbClr>
          </a:solidFill>
          <a:ln w="381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Grab</a:t>
            </a:r>
            <a:r>
              <a:rPr kumimoji="0" lang="en-US" sz="28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your sample</a:t>
            </a:r>
          </a:p>
          <a:p>
            <a:pPr marL="457200" marR="0" lvl="0" indent="-4572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+mj-lt"/>
              <a:buAutoNum type="arabicPeriod"/>
              <a:tabLst/>
              <a:defRPr/>
            </a:pPr>
            <a:r>
              <a:rPr lang="en-US" sz="2800" kern="0" baseline="0" dirty="0" smtClean="0">
                <a:latin typeface="+mj-lt"/>
              </a:rPr>
              <a:t>Filter</a:t>
            </a:r>
            <a:r>
              <a:rPr lang="en-US" sz="2800" kern="0" dirty="0" smtClean="0">
                <a:latin typeface="+mj-lt"/>
              </a:rPr>
              <a:t> your sample</a:t>
            </a:r>
          </a:p>
          <a:p>
            <a:pPr marL="457200" marR="0" lvl="0" indent="-4572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+mj-lt"/>
              <a:buAutoNum type="arabicPeriod"/>
              <a:tabLst/>
              <a:defRPr/>
            </a:pPr>
            <a:r>
              <a:rPr lang="en-US" sz="2800" kern="0" dirty="0" smtClean="0">
                <a:latin typeface="+mj-lt"/>
              </a:rPr>
              <a:t>Run it on a DOC analyzer for Dissolved Organic Carbon (DOC) and Dissolved Organic Nitrogen (DON) concentrations</a:t>
            </a:r>
          </a:p>
          <a:p>
            <a:pPr marL="457200" marR="0" lvl="0" indent="-4572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+mj-lt"/>
              <a:buAutoNum type="arabicPeriod"/>
              <a:tabLst/>
              <a:defRPr/>
            </a:pPr>
            <a:r>
              <a:rPr lang="en-US" sz="2800" kern="0" dirty="0" smtClean="0">
                <a:latin typeface="+mj-lt"/>
              </a:rPr>
              <a:t>Spectroscopy!</a:t>
            </a:r>
          </a:p>
          <a:p>
            <a:pPr marL="457200" marR="0" lvl="0" indent="-4572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+mj-lt"/>
              <a:buAutoNum type="arabicPeriod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24145" y="297219"/>
            <a:ext cx="6458562" cy="64633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UV-VIS Spectroscopy and SUVA</a:t>
            </a:r>
            <a:r>
              <a:rPr lang="en-US" sz="3600" baseline="-25000" dirty="0" smtClean="0"/>
              <a:t>254</a:t>
            </a:r>
            <a:endParaRPr lang="en-US" sz="3600" dirty="0"/>
          </a:p>
        </p:txBody>
      </p:sp>
      <p:pic>
        <p:nvPicPr>
          <p:cNvPr id="3" name="Picture 2" descr="UV-vi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71" y="1417638"/>
            <a:ext cx="5686817" cy="4479616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4" name="Picture 3" descr="absorbanc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1863" y="1706254"/>
            <a:ext cx="1257300" cy="419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24145" y="297219"/>
            <a:ext cx="6458562" cy="64633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UV-VIS Spectroscopy and SUVA</a:t>
            </a:r>
            <a:r>
              <a:rPr lang="en-US" sz="3600" baseline="-25000" dirty="0" smtClean="0"/>
              <a:t>254</a:t>
            </a:r>
            <a:endParaRPr lang="en-US" sz="3600" dirty="0"/>
          </a:p>
        </p:txBody>
      </p:sp>
      <p:graphicFrame>
        <p:nvGraphicFramePr>
          <p:cNvPr id="52226" name="Object 2"/>
          <p:cNvGraphicFramePr>
            <a:graphicFrameLocks noChangeAspect="1"/>
          </p:cNvGraphicFramePr>
          <p:nvPr/>
        </p:nvGraphicFramePr>
        <p:xfrm>
          <a:off x="838200" y="1295400"/>
          <a:ext cx="7310438" cy="4997450"/>
        </p:xfrm>
        <a:graphic>
          <a:graphicData uri="http://schemas.openxmlformats.org/presentationml/2006/ole">
            <p:oleObj spid="_x0000_s52226" name="Worksheet" r:id="rId4" imgW="8674608" imgH="5931408" progId="Excel.Sheet.8">
              <p:embed/>
            </p:oleObj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999577" y="1553647"/>
            <a:ext cx="37301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Absorbance Spectra of a DOM sample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rot="10800000" flipV="1">
            <a:off x="2526676" y="4269150"/>
            <a:ext cx="905280" cy="756559"/>
          </a:xfrm>
          <a:prstGeom prst="straightConnector1">
            <a:avLst/>
          </a:prstGeom>
          <a:ln w="444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338398" y="3252592"/>
            <a:ext cx="4903840" cy="83099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SUVA</a:t>
            </a:r>
            <a:r>
              <a:rPr lang="en-US" sz="2400" baseline="-25000" dirty="0" smtClean="0"/>
              <a:t>254</a:t>
            </a:r>
            <a:r>
              <a:rPr lang="en-US" sz="2400" dirty="0" smtClean="0"/>
              <a:t> is the absorbance at 254 nm normalized to the DOC concentration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24145" y="297219"/>
            <a:ext cx="6458562" cy="64633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UV-VIS Spectroscopy and SUVA</a:t>
            </a:r>
            <a:r>
              <a:rPr lang="en-US" sz="3600" baseline="-25000" dirty="0" smtClean="0"/>
              <a:t>254</a:t>
            </a:r>
            <a:endParaRPr lang="en-US" sz="3600" dirty="0"/>
          </a:p>
        </p:txBody>
      </p:sp>
      <p:cxnSp>
        <p:nvCxnSpPr>
          <p:cNvPr id="7" name="Straight Arrow Connector 6"/>
          <p:cNvCxnSpPr/>
          <p:nvPr/>
        </p:nvCxnSpPr>
        <p:spPr>
          <a:xfrm rot="10800000" flipV="1">
            <a:off x="2526676" y="4269150"/>
            <a:ext cx="905280" cy="756559"/>
          </a:xfrm>
          <a:prstGeom prst="straightConnector1">
            <a:avLst/>
          </a:prstGeom>
          <a:ln w="444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458" y="2163803"/>
            <a:ext cx="4926923" cy="42377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040401" y="1242918"/>
            <a:ext cx="6931474" cy="46166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Higher SUVA</a:t>
            </a:r>
            <a:r>
              <a:rPr lang="en-US" sz="2400" baseline="-25000" dirty="0" smtClean="0"/>
              <a:t>254</a:t>
            </a:r>
            <a:r>
              <a:rPr lang="en-US" sz="2400" dirty="0" smtClean="0"/>
              <a:t> means greater degree of </a:t>
            </a:r>
            <a:r>
              <a:rPr lang="en-US" sz="2400" dirty="0" err="1" smtClean="0"/>
              <a:t>aromaticity</a:t>
            </a:r>
            <a:r>
              <a:rPr lang="en-US" dirty="0" smtClean="0"/>
              <a:t>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0" name="Rectangle 8"/>
          <p:cNvSpPr>
            <a:spLocks noGrp="1" noChangeArrowheads="1"/>
          </p:cNvSpPr>
          <p:nvPr>
            <p:ph type="title"/>
          </p:nvPr>
        </p:nvSpPr>
        <p:spPr>
          <a:xfrm>
            <a:off x="658862" y="13510"/>
            <a:ext cx="7772400" cy="1143000"/>
          </a:xfrm>
        </p:spPr>
        <p:txBody>
          <a:bodyPr/>
          <a:lstStyle/>
          <a:p>
            <a:r>
              <a:rPr lang="en-US" sz="3600" dirty="0" smtClean="0">
                <a:solidFill>
                  <a:schemeClr val="accent5"/>
                </a:solidFill>
              </a:rPr>
              <a:t>Some DOM is Yummier to Microbes</a:t>
            </a:r>
            <a:endParaRPr lang="en-US" sz="3600" dirty="0">
              <a:solidFill>
                <a:schemeClr val="accent5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00271" y="5528688"/>
            <a:ext cx="6593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DAEDEF"/>
                </a:solidFill>
              </a:rPr>
              <a:t>Higher C:N is more recalcitrant and more aromatic</a:t>
            </a:r>
            <a:endParaRPr lang="en-US" sz="3600" dirty="0">
              <a:solidFill>
                <a:srgbClr val="DAEDEF"/>
              </a:solidFill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62950" y="1028838"/>
            <a:ext cx="6731000" cy="443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449655" y="1814513"/>
            <a:ext cx="8525760" cy="380563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878118" y="297219"/>
            <a:ext cx="5246524" cy="646331"/>
          </a:xfrm>
          <a:prstGeom prst="rect">
            <a:avLst/>
          </a:prstGeom>
          <a:solidFill>
            <a:srgbClr val="FFFFFF"/>
          </a:solidFill>
          <a:ln w="222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Fluorescence Spectroscopy</a:t>
            </a:r>
            <a:endParaRPr lang="en-US" sz="3600" dirty="0"/>
          </a:p>
        </p:txBody>
      </p:sp>
      <p:sp>
        <p:nvSpPr>
          <p:cNvPr id="17" name="Text Box 17"/>
          <p:cNvSpPr txBox="1">
            <a:spLocks noChangeArrowheads="1"/>
          </p:cNvSpPr>
          <p:nvPr/>
        </p:nvSpPr>
        <p:spPr bwMode="auto">
          <a:xfrm>
            <a:off x="5410200" y="1447800"/>
            <a:ext cx="3276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endParaRPr lang="en-US">
              <a:latin typeface="Arial" pitchFamily="-109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490191" y="1882063"/>
            <a:ext cx="8458200" cy="3568700"/>
            <a:chOff x="152400" y="2527300"/>
            <a:chExt cx="8458200" cy="3568700"/>
          </a:xfrm>
          <a:solidFill>
            <a:srgbClr val="FFFFFF"/>
          </a:solidFill>
        </p:grpSpPr>
        <p:sp>
          <p:nvSpPr>
            <p:cNvPr id="3" name="Line 3"/>
            <p:cNvSpPr>
              <a:spLocks noChangeShapeType="1"/>
            </p:cNvSpPr>
            <p:nvPr/>
          </p:nvSpPr>
          <p:spPr bwMode="auto">
            <a:xfrm>
              <a:off x="838200" y="5791200"/>
              <a:ext cx="4648200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Line 4"/>
            <p:cNvSpPr>
              <a:spLocks noChangeShapeType="1"/>
            </p:cNvSpPr>
            <p:nvPr/>
          </p:nvSpPr>
          <p:spPr bwMode="auto">
            <a:xfrm>
              <a:off x="838200" y="5943600"/>
              <a:ext cx="4648200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Line 5"/>
            <p:cNvSpPr>
              <a:spLocks noChangeShapeType="1"/>
            </p:cNvSpPr>
            <p:nvPr/>
          </p:nvSpPr>
          <p:spPr bwMode="auto">
            <a:xfrm>
              <a:off x="838200" y="6096000"/>
              <a:ext cx="4648200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228600" y="5638800"/>
              <a:ext cx="533400" cy="3667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>
                  <a:latin typeface="Arial" pitchFamily="-109" charset="0"/>
                </a:rPr>
                <a:t>S</a:t>
              </a:r>
              <a:r>
                <a:rPr lang="en-US" b="1" baseline="-25000">
                  <a:latin typeface="Arial" pitchFamily="-109" charset="0"/>
                </a:rPr>
                <a:t>0</a:t>
              </a:r>
              <a:r>
                <a:rPr lang="en-US" b="1">
                  <a:latin typeface="Arial" pitchFamily="-109" charset="0"/>
                </a:rPr>
                <a:t> </a:t>
              </a:r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990600" y="4191000"/>
              <a:ext cx="3352800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>
              <a:off x="990600" y="4038600"/>
              <a:ext cx="3352800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>
              <a:off x="990600" y="4419600"/>
              <a:ext cx="3352800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10"/>
            <p:cNvSpPr>
              <a:spLocks noChangeShapeType="1"/>
            </p:cNvSpPr>
            <p:nvPr/>
          </p:nvSpPr>
          <p:spPr bwMode="auto">
            <a:xfrm>
              <a:off x="990600" y="2819400"/>
              <a:ext cx="3352800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11"/>
            <p:cNvSpPr>
              <a:spLocks noChangeShapeType="1"/>
            </p:cNvSpPr>
            <p:nvPr/>
          </p:nvSpPr>
          <p:spPr bwMode="auto">
            <a:xfrm>
              <a:off x="990600" y="2971800"/>
              <a:ext cx="3352800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>
              <a:off x="1003300" y="3124200"/>
              <a:ext cx="3352800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Text Box 13"/>
            <p:cNvSpPr txBox="1">
              <a:spLocks noChangeArrowheads="1"/>
            </p:cNvSpPr>
            <p:nvPr/>
          </p:nvSpPr>
          <p:spPr bwMode="auto">
            <a:xfrm>
              <a:off x="228600" y="3962400"/>
              <a:ext cx="533400" cy="3667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>
                  <a:solidFill>
                    <a:srgbClr val="FF0066"/>
                  </a:solidFill>
                  <a:latin typeface="Arial" pitchFamily="-109" charset="0"/>
                </a:rPr>
                <a:t>S</a:t>
              </a:r>
              <a:r>
                <a:rPr lang="en-US" b="1" baseline="-25000">
                  <a:solidFill>
                    <a:srgbClr val="FF0066"/>
                  </a:solidFill>
                  <a:latin typeface="Arial" pitchFamily="-109" charset="0"/>
                </a:rPr>
                <a:t>1</a:t>
              </a:r>
              <a:endParaRPr lang="en-US" b="1">
                <a:solidFill>
                  <a:srgbClr val="FF0066"/>
                </a:solidFill>
                <a:latin typeface="Arial" pitchFamily="-109" charset="0"/>
              </a:endParaRPr>
            </a:p>
          </p:txBody>
        </p:sp>
        <p:sp>
          <p:nvSpPr>
            <p:cNvPr id="14" name="Text Box 14"/>
            <p:cNvSpPr txBox="1">
              <a:spLocks noChangeArrowheads="1"/>
            </p:cNvSpPr>
            <p:nvPr/>
          </p:nvSpPr>
          <p:spPr bwMode="auto">
            <a:xfrm>
              <a:off x="304800" y="2743200"/>
              <a:ext cx="533400" cy="3667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>
                  <a:solidFill>
                    <a:srgbClr val="FF0066"/>
                  </a:solidFill>
                  <a:latin typeface="Arial" pitchFamily="-109" charset="0"/>
                </a:rPr>
                <a:t>S</a:t>
              </a:r>
              <a:r>
                <a:rPr lang="en-US" b="1" baseline="-25000">
                  <a:solidFill>
                    <a:srgbClr val="FF0066"/>
                  </a:solidFill>
                  <a:latin typeface="Arial" pitchFamily="-109" charset="0"/>
                </a:rPr>
                <a:t>2</a:t>
              </a:r>
              <a:r>
                <a:rPr lang="en-US" b="1">
                  <a:solidFill>
                    <a:srgbClr val="FF0066"/>
                  </a:solidFill>
                  <a:latin typeface="Arial" pitchFamily="-109" charset="0"/>
                </a:rPr>
                <a:t> </a:t>
              </a:r>
            </a:p>
          </p:txBody>
        </p:sp>
        <p:sp>
          <p:nvSpPr>
            <p:cNvPr id="15" name="Line 15"/>
            <p:cNvSpPr>
              <a:spLocks noChangeShapeType="1"/>
            </p:cNvSpPr>
            <p:nvPr/>
          </p:nvSpPr>
          <p:spPr bwMode="auto">
            <a:xfrm flipV="1">
              <a:off x="1066800" y="2819400"/>
              <a:ext cx="0" cy="3276600"/>
            </a:xfrm>
            <a:prstGeom prst="line">
              <a:avLst/>
            </a:prstGeom>
            <a:grpFill/>
            <a:ln w="34925">
              <a:solidFill>
                <a:srgbClr val="FFFF0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Text Box 16"/>
            <p:cNvSpPr txBox="1">
              <a:spLocks noChangeArrowheads="1"/>
            </p:cNvSpPr>
            <p:nvPr/>
          </p:nvSpPr>
          <p:spPr bwMode="auto">
            <a:xfrm>
              <a:off x="152400" y="4724400"/>
              <a:ext cx="1371600" cy="6048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80000"/>
                </a:lnSpc>
                <a:spcBef>
                  <a:spcPct val="50000"/>
                </a:spcBef>
              </a:pPr>
              <a:r>
                <a:rPr lang="en-US" sz="1600" b="1">
                  <a:latin typeface="Arial" pitchFamily="-109" charset="0"/>
                </a:rPr>
                <a:t>Absorbance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</a:pPr>
              <a:r>
                <a:rPr lang="el-GR" sz="1600" b="1">
                  <a:latin typeface="Arial" pitchFamily="-109" charset="0"/>
                  <a:ea typeface="Arial" pitchFamily="-109" charset="0"/>
                  <a:cs typeface="Arial" pitchFamily="-109" charset="0"/>
                </a:rPr>
                <a:t>Δ</a:t>
              </a:r>
              <a:r>
                <a:rPr lang="en-US" sz="1600" b="1">
                  <a:latin typeface="Arial" pitchFamily="-109" charset="0"/>
                  <a:ea typeface="Arial" pitchFamily="-109" charset="0"/>
                  <a:cs typeface="Arial" pitchFamily="-109" charset="0"/>
                </a:rPr>
                <a:t>E = </a:t>
              </a:r>
              <a:r>
                <a:rPr lang="el-GR" sz="1600" b="1">
                  <a:latin typeface="Arial" pitchFamily="-109" charset="0"/>
                  <a:ea typeface="Arial" pitchFamily="-109" charset="0"/>
                  <a:cs typeface="Arial" pitchFamily="-109" charset="0"/>
                </a:rPr>
                <a:t>λ</a:t>
              </a:r>
            </a:p>
          </p:txBody>
        </p:sp>
        <p:grpSp>
          <p:nvGrpSpPr>
            <p:cNvPr id="19" name="Group 19"/>
            <p:cNvGrpSpPr>
              <a:grpSpLocks/>
            </p:cNvGrpSpPr>
            <p:nvPr/>
          </p:nvGrpSpPr>
          <p:grpSpPr bwMode="auto">
            <a:xfrm>
              <a:off x="2895600" y="4419600"/>
              <a:ext cx="5715000" cy="1371600"/>
              <a:chOff x="1824" y="2784"/>
              <a:chExt cx="3600" cy="864"/>
            </a:xfrm>
            <a:grpFill/>
          </p:grpSpPr>
          <p:sp>
            <p:nvSpPr>
              <p:cNvPr id="20" name="Line 20"/>
              <p:cNvSpPr>
                <a:spLocks noChangeShapeType="1"/>
              </p:cNvSpPr>
              <p:nvPr/>
            </p:nvSpPr>
            <p:spPr bwMode="auto">
              <a:xfrm>
                <a:off x="1872" y="2784"/>
                <a:ext cx="0" cy="864"/>
              </a:xfrm>
              <a:prstGeom prst="line">
                <a:avLst/>
              </a:prstGeom>
              <a:grp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Text Box 21"/>
              <p:cNvSpPr txBox="1">
                <a:spLocks noChangeArrowheads="1"/>
              </p:cNvSpPr>
              <p:nvPr/>
            </p:nvSpPr>
            <p:spPr bwMode="auto">
              <a:xfrm>
                <a:off x="1824" y="2976"/>
                <a:ext cx="1632" cy="46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 b="1">
                    <a:latin typeface="Arial" pitchFamily="-109" charset="0"/>
                  </a:rPr>
                  <a:t>Fluorescence </a:t>
                </a:r>
                <a:r>
                  <a:rPr lang="el-GR" b="1">
                    <a:latin typeface="Arial" pitchFamily="-109" charset="0"/>
                  </a:rPr>
                  <a:t>Δ</a:t>
                </a:r>
                <a:r>
                  <a:rPr lang="en-US" b="1">
                    <a:latin typeface="Arial" pitchFamily="-109" charset="0"/>
                  </a:rPr>
                  <a:t>E </a:t>
                </a:r>
                <a:r>
                  <a:rPr lang="en-US" b="1">
                    <a:latin typeface="Arial" pitchFamily="-109" charset="0"/>
                    <a:ea typeface="Arial" pitchFamily="-109" charset="0"/>
                    <a:cs typeface="Arial" pitchFamily="-109" charset="0"/>
                  </a:rPr>
                  <a:t>≠</a:t>
                </a:r>
                <a:r>
                  <a:rPr lang="en-US" b="1">
                    <a:latin typeface="Arial" pitchFamily="-109" charset="0"/>
                  </a:rPr>
                  <a:t> </a:t>
                </a:r>
                <a:r>
                  <a:rPr lang="el-GR" b="1">
                    <a:latin typeface="Arial" pitchFamily="-109" charset="0"/>
                  </a:rPr>
                  <a:t>λ</a:t>
                </a:r>
                <a:r>
                  <a:rPr lang="en-US" sz="1600" b="1">
                    <a:latin typeface="Arial" pitchFamily="-109" charset="0"/>
                  </a:rPr>
                  <a:t> </a:t>
                </a:r>
              </a:p>
              <a:p>
                <a:pPr>
                  <a:spcBef>
                    <a:spcPct val="50000"/>
                  </a:spcBef>
                </a:pPr>
                <a:endParaRPr lang="en-US" sz="1600" b="1">
                  <a:latin typeface="Arial" pitchFamily="-109" charset="0"/>
                </a:endParaRPr>
              </a:p>
            </p:txBody>
          </p:sp>
          <p:sp>
            <p:nvSpPr>
              <p:cNvPr id="22" name="Text Box 22"/>
              <p:cNvSpPr txBox="1">
                <a:spLocks noChangeArrowheads="1"/>
              </p:cNvSpPr>
              <p:nvPr/>
            </p:nvSpPr>
            <p:spPr bwMode="auto">
              <a:xfrm>
                <a:off x="1824" y="3168"/>
                <a:ext cx="3600" cy="23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l-GR" b="1">
                    <a:latin typeface="Arial" pitchFamily="-109" charset="0"/>
                    <a:ea typeface="Arial" pitchFamily="-109" charset="0"/>
                    <a:cs typeface="Arial" pitchFamily="-109" charset="0"/>
                  </a:rPr>
                  <a:t>Δ</a:t>
                </a:r>
                <a:r>
                  <a:rPr lang="en-US" b="1">
                    <a:latin typeface="Arial" pitchFamily="-109" charset="0"/>
                    <a:ea typeface="Arial" pitchFamily="-109" charset="0"/>
                    <a:cs typeface="Arial" pitchFamily="-109" charset="0"/>
                  </a:rPr>
                  <a:t>E = Emission </a:t>
                </a:r>
                <a:r>
                  <a:rPr lang="el-GR" b="1">
                    <a:latin typeface="Arial" pitchFamily="-109" charset="0"/>
                  </a:rPr>
                  <a:t>λ</a:t>
                </a:r>
                <a:r>
                  <a:rPr lang="en-US" b="1">
                    <a:latin typeface="Arial" pitchFamily="-109" charset="0"/>
                  </a:rPr>
                  <a:t> </a:t>
                </a:r>
                <a:r>
                  <a:rPr lang="en-US" b="1">
                    <a:latin typeface="Arial" pitchFamily="-109" charset="0"/>
                    <a:ea typeface="Arial" pitchFamily="-109" charset="0"/>
                    <a:cs typeface="Arial" pitchFamily="-109" charset="0"/>
                  </a:rPr>
                  <a:t>– Excitation </a:t>
                </a:r>
                <a:r>
                  <a:rPr lang="el-GR" b="1">
                    <a:latin typeface="Arial" pitchFamily="-109" charset="0"/>
                  </a:rPr>
                  <a:t>λ</a:t>
                </a:r>
                <a:r>
                  <a:rPr lang="en-US" b="1">
                    <a:latin typeface="Arial" pitchFamily="-109" charset="0"/>
                    <a:ea typeface="Arial" pitchFamily="-109" charset="0"/>
                    <a:cs typeface="Arial" pitchFamily="-109" charset="0"/>
                  </a:rPr>
                  <a:t> = Stokes Shift            </a:t>
                </a:r>
                <a:endParaRPr lang="el-GR" b="1">
                  <a:latin typeface="Arial" pitchFamily="-109" charset="0"/>
                  <a:ea typeface="Arial" pitchFamily="-109" charset="0"/>
                  <a:cs typeface="Arial" pitchFamily="-109" charset="0"/>
                </a:endParaRPr>
              </a:p>
            </p:txBody>
          </p:sp>
        </p:grpSp>
        <p:sp>
          <p:nvSpPr>
            <p:cNvPr id="23" name="Text Box 23"/>
            <p:cNvSpPr txBox="1">
              <a:spLocks noChangeArrowheads="1"/>
            </p:cNvSpPr>
            <p:nvPr/>
          </p:nvSpPr>
          <p:spPr bwMode="auto">
            <a:xfrm>
              <a:off x="3886200" y="4127500"/>
              <a:ext cx="4572000" cy="3667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Arial" pitchFamily="-109" charset="0"/>
                </a:rPr>
                <a:t>Geometry Rearrangements..Requires E!!</a:t>
              </a:r>
            </a:p>
          </p:txBody>
        </p:sp>
        <p:grpSp>
          <p:nvGrpSpPr>
            <p:cNvPr id="24" name="Group 25"/>
            <p:cNvGrpSpPr>
              <a:grpSpLocks/>
            </p:cNvGrpSpPr>
            <p:nvPr/>
          </p:nvGrpSpPr>
          <p:grpSpPr bwMode="auto">
            <a:xfrm>
              <a:off x="1447800" y="2527300"/>
              <a:ext cx="2286000" cy="3263900"/>
              <a:chOff x="912" y="1592"/>
              <a:chExt cx="1440" cy="2056"/>
            </a:xfrm>
            <a:grpFill/>
          </p:grpSpPr>
          <p:grpSp>
            <p:nvGrpSpPr>
              <p:cNvPr id="25" name="Group 26"/>
              <p:cNvGrpSpPr>
                <a:grpSpLocks/>
              </p:cNvGrpSpPr>
              <p:nvPr/>
            </p:nvGrpSpPr>
            <p:grpSpPr bwMode="auto">
              <a:xfrm>
                <a:off x="960" y="1968"/>
                <a:ext cx="1392" cy="1680"/>
                <a:chOff x="960" y="1968"/>
                <a:chExt cx="1392" cy="1680"/>
              </a:xfrm>
              <a:grpFill/>
            </p:grpSpPr>
            <p:sp>
              <p:nvSpPr>
                <p:cNvPr id="33" name="Line 27"/>
                <p:cNvSpPr>
                  <a:spLocks noChangeShapeType="1"/>
                </p:cNvSpPr>
                <p:nvPr/>
              </p:nvSpPr>
              <p:spPr bwMode="auto">
                <a:xfrm>
                  <a:off x="1008" y="1968"/>
                  <a:ext cx="0" cy="576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  <a:prstDash val="sysDot"/>
                  <a:round/>
                  <a:headEnd/>
                  <a:tailEnd type="triangle" w="med" len="med"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Line 28"/>
                <p:cNvSpPr>
                  <a:spLocks noChangeShapeType="1"/>
                </p:cNvSpPr>
                <p:nvPr/>
              </p:nvSpPr>
              <p:spPr bwMode="auto">
                <a:xfrm>
                  <a:off x="1008" y="2832"/>
                  <a:ext cx="0" cy="816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  <a:prstDash val="sysDot"/>
                  <a:round/>
                  <a:headEnd/>
                  <a:tailEnd type="triangle" w="med" len="med"/>
                </a:ln>
                <a:effectLst/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960" y="2160"/>
                  <a:ext cx="1392" cy="2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>
                      <a:latin typeface="Arial" pitchFamily="-109" charset="0"/>
                    </a:rPr>
                    <a:t>Internal conversion</a:t>
                  </a:r>
                </a:p>
              </p:txBody>
            </p:sp>
          </p:grpSp>
          <p:grpSp>
            <p:nvGrpSpPr>
              <p:cNvPr id="26" name="Group 30"/>
              <p:cNvGrpSpPr>
                <a:grpSpLocks/>
              </p:cNvGrpSpPr>
              <p:nvPr/>
            </p:nvGrpSpPr>
            <p:grpSpPr bwMode="auto">
              <a:xfrm>
                <a:off x="912" y="1776"/>
                <a:ext cx="288" cy="192"/>
                <a:chOff x="912" y="1776"/>
                <a:chExt cx="288" cy="192"/>
              </a:xfrm>
              <a:grpFill/>
            </p:grpSpPr>
            <p:cxnSp>
              <p:nvCxnSpPr>
                <p:cNvPr id="31" name="AutoShape 31"/>
                <p:cNvCxnSpPr>
                  <a:cxnSpLocks noChangeShapeType="1"/>
                </p:cNvCxnSpPr>
                <p:nvPr/>
              </p:nvCxnSpPr>
              <p:spPr bwMode="auto">
                <a:xfrm>
                  <a:off x="912" y="1776"/>
                  <a:ext cx="192" cy="96"/>
                </a:xfrm>
                <a:prstGeom prst="curvedConnector3">
                  <a:avLst>
                    <a:gd name="adj1" fmla="val 50000"/>
                  </a:avLst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</p:cxnSp>
            <p:cxnSp>
              <p:nvCxnSpPr>
                <p:cNvPr id="32" name="AutoShape 32"/>
                <p:cNvCxnSpPr>
                  <a:cxnSpLocks noChangeShapeType="1"/>
                </p:cNvCxnSpPr>
                <p:nvPr/>
              </p:nvCxnSpPr>
              <p:spPr bwMode="auto">
                <a:xfrm>
                  <a:off x="1008" y="1872"/>
                  <a:ext cx="192" cy="96"/>
                </a:xfrm>
                <a:prstGeom prst="curvedConnector3">
                  <a:avLst>
                    <a:gd name="adj1" fmla="val 50000"/>
                  </a:avLst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</p:cxnSp>
          </p:grpSp>
          <p:grpSp>
            <p:nvGrpSpPr>
              <p:cNvPr id="27" name="Group 33"/>
              <p:cNvGrpSpPr>
                <a:grpSpLocks/>
              </p:cNvGrpSpPr>
              <p:nvPr/>
            </p:nvGrpSpPr>
            <p:grpSpPr bwMode="auto">
              <a:xfrm>
                <a:off x="1200" y="2544"/>
                <a:ext cx="288" cy="192"/>
                <a:chOff x="912" y="1776"/>
                <a:chExt cx="288" cy="192"/>
              </a:xfrm>
              <a:grpFill/>
            </p:grpSpPr>
            <p:cxnSp>
              <p:nvCxnSpPr>
                <p:cNvPr id="29" name="AutoShape 34"/>
                <p:cNvCxnSpPr>
                  <a:cxnSpLocks noChangeShapeType="1"/>
                </p:cNvCxnSpPr>
                <p:nvPr/>
              </p:nvCxnSpPr>
              <p:spPr bwMode="auto">
                <a:xfrm>
                  <a:off x="912" y="1776"/>
                  <a:ext cx="192" cy="96"/>
                </a:xfrm>
                <a:prstGeom prst="curvedConnector3">
                  <a:avLst>
                    <a:gd name="adj1" fmla="val 50000"/>
                  </a:avLst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</p:cxnSp>
            <p:cxnSp>
              <p:nvCxnSpPr>
                <p:cNvPr id="30" name="AutoShape 35"/>
                <p:cNvCxnSpPr>
                  <a:cxnSpLocks noChangeShapeType="1"/>
                </p:cNvCxnSpPr>
                <p:nvPr/>
              </p:nvCxnSpPr>
              <p:spPr bwMode="auto">
                <a:xfrm>
                  <a:off x="1008" y="1872"/>
                  <a:ext cx="192" cy="96"/>
                </a:xfrm>
                <a:prstGeom prst="curvedConnector3">
                  <a:avLst>
                    <a:gd name="adj1" fmla="val 50000"/>
                  </a:avLst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</p:cxnSp>
          </p:grpSp>
          <p:sp>
            <p:nvSpPr>
              <p:cNvPr id="28" name="Text Box 36"/>
              <p:cNvSpPr txBox="1">
                <a:spLocks noChangeArrowheads="1"/>
              </p:cNvSpPr>
              <p:nvPr/>
            </p:nvSpPr>
            <p:spPr bwMode="auto">
              <a:xfrm>
                <a:off x="960" y="1592"/>
                <a:ext cx="1392" cy="21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>
                    <a:latin typeface="Arial" pitchFamily="-109" charset="0"/>
                  </a:rPr>
                  <a:t>vibrational relaxation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78118" y="297219"/>
            <a:ext cx="5246524" cy="646331"/>
          </a:xfrm>
          <a:prstGeom prst="rect">
            <a:avLst/>
          </a:prstGeom>
          <a:solidFill>
            <a:srgbClr val="FFFFFF"/>
          </a:solidFill>
          <a:ln w="222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Fluorescence Spectroscopy</a:t>
            </a:r>
            <a:endParaRPr lang="en-US" sz="3600" dirty="0"/>
          </a:p>
        </p:txBody>
      </p:sp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120" y="1595438"/>
            <a:ext cx="8846754" cy="3909503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hemIndex_acti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4876800"/>
            <a:ext cx="2143125" cy="1905000"/>
          </a:xfrm>
          <a:prstGeom prst="rect">
            <a:avLst/>
          </a:prstGeom>
          <a:noFill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609600"/>
            <a:ext cx="2476500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24600" y="5105400"/>
            <a:ext cx="2476500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457200"/>
            <a:ext cx="2476500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56" name="Line 8"/>
          <p:cNvSpPr>
            <a:spLocks noChangeShapeType="1"/>
          </p:cNvSpPr>
          <p:nvPr/>
        </p:nvSpPr>
        <p:spPr bwMode="auto">
          <a:xfrm>
            <a:off x="1609725" y="3349625"/>
            <a:ext cx="111125" cy="20320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7" name="Line 9"/>
          <p:cNvSpPr>
            <a:spLocks noChangeShapeType="1"/>
          </p:cNvSpPr>
          <p:nvPr/>
        </p:nvSpPr>
        <p:spPr bwMode="auto">
          <a:xfrm>
            <a:off x="1657350" y="3349625"/>
            <a:ext cx="87313" cy="16033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8" name="Line 10"/>
          <p:cNvSpPr>
            <a:spLocks noChangeShapeType="1"/>
          </p:cNvSpPr>
          <p:nvPr/>
        </p:nvSpPr>
        <p:spPr bwMode="auto">
          <a:xfrm>
            <a:off x="1724025" y="3554413"/>
            <a:ext cx="223838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9" name="Line 11"/>
          <p:cNvSpPr>
            <a:spLocks noChangeShapeType="1"/>
          </p:cNvSpPr>
          <p:nvPr/>
        </p:nvSpPr>
        <p:spPr bwMode="auto">
          <a:xfrm flipV="1">
            <a:off x="1944688" y="3349625"/>
            <a:ext cx="111125" cy="20320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0" name="Line 12"/>
          <p:cNvSpPr>
            <a:spLocks noChangeShapeType="1"/>
          </p:cNvSpPr>
          <p:nvPr/>
        </p:nvSpPr>
        <p:spPr bwMode="auto">
          <a:xfrm flipV="1">
            <a:off x="1922463" y="3349625"/>
            <a:ext cx="87312" cy="16033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1" name="Line 13"/>
          <p:cNvSpPr>
            <a:spLocks noChangeShapeType="1"/>
          </p:cNvSpPr>
          <p:nvPr/>
        </p:nvSpPr>
        <p:spPr bwMode="auto">
          <a:xfrm flipH="1" flipV="1">
            <a:off x="1944688" y="3149600"/>
            <a:ext cx="111125" cy="200025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2" name="Line 14"/>
          <p:cNvSpPr>
            <a:spLocks noChangeShapeType="1"/>
          </p:cNvSpPr>
          <p:nvPr/>
        </p:nvSpPr>
        <p:spPr bwMode="auto">
          <a:xfrm flipH="1">
            <a:off x="1724025" y="3151188"/>
            <a:ext cx="223838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3" name="Line 15"/>
          <p:cNvSpPr>
            <a:spLocks noChangeShapeType="1"/>
          </p:cNvSpPr>
          <p:nvPr/>
        </p:nvSpPr>
        <p:spPr bwMode="auto">
          <a:xfrm flipH="1">
            <a:off x="1747838" y="3192463"/>
            <a:ext cx="177800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4" name="Line 16"/>
          <p:cNvSpPr>
            <a:spLocks noChangeShapeType="1"/>
          </p:cNvSpPr>
          <p:nvPr/>
        </p:nvSpPr>
        <p:spPr bwMode="auto">
          <a:xfrm flipV="1">
            <a:off x="1609725" y="3149600"/>
            <a:ext cx="111125" cy="200025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5" name="Line 17"/>
          <p:cNvSpPr>
            <a:spLocks noChangeShapeType="1"/>
          </p:cNvSpPr>
          <p:nvPr/>
        </p:nvSpPr>
        <p:spPr bwMode="auto">
          <a:xfrm flipV="1">
            <a:off x="1944688" y="2947988"/>
            <a:ext cx="111125" cy="201612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6" name="Line 18"/>
          <p:cNvSpPr>
            <a:spLocks noChangeShapeType="1"/>
          </p:cNvSpPr>
          <p:nvPr/>
        </p:nvSpPr>
        <p:spPr bwMode="auto">
          <a:xfrm>
            <a:off x="2058988" y="2951163"/>
            <a:ext cx="146050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7" name="Line 19"/>
          <p:cNvSpPr>
            <a:spLocks noChangeShapeType="1"/>
          </p:cNvSpPr>
          <p:nvPr/>
        </p:nvSpPr>
        <p:spPr bwMode="auto">
          <a:xfrm flipH="1" flipV="1">
            <a:off x="1944688" y="2747963"/>
            <a:ext cx="111125" cy="200025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8" name="Line 20"/>
          <p:cNvSpPr>
            <a:spLocks noChangeShapeType="1"/>
          </p:cNvSpPr>
          <p:nvPr/>
        </p:nvSpPr>
        <p:spPr bwMode="auto">
          <a:xfrm flipV="1">
            <a:off x="2346325" y="2833688"/>
            <a:ext cx="127000" cy="7620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9" name="Line 21"/>
          <p:cNvSpPr>
            <a:spLocks noChangeShapeType="1"/>
          </p:cNvSpPr>
          <p:nvPr/>
        </p:nvSpPr>
        <p:spPr bwMode="auto">
          <a:xfrm>
            <a:off x="2473325" y="2833688"/>
            <a:ext cx="195263" cy="11430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70" name="Line 22"/>
          <p:cNvSpPr>
            <a:spLocks noChangeShapeType="1"/>
          </p:cNvSpPr>
          <p:nvPr/>
        </p:nvSpPr>
        <p:spPr bwMode="auto">
          <a:xfrm>
            <a:off x="2514600" y="2808288"/>
            <a:ext cx="153988" cy="92075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71" name="Line 23"/>
          <p:cNvSpPr>
            <a:spLocks noChangeShapeType="1"/>
          </p:cNvSpPr>
          <p:nvPr/>
        </p:nvSpPr>
        <p:spPr bwMode="auto">
          <a:xfrm flipV="1">
            <a:off x="2668588" y="2833688"/>
            <a:ext cx="192087" cy="11430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72" name="Line 24"/>
          <p:cNvSpPr>
            <a:spLocks noChangeShapeType="1"/>
          </p:cNvSpPr>
          <p:nvPr/>
        </p:nvSpPr>
        <p:spPr bwMode="auto">
          <a:xfrm flipV="1">
            <a:off x="2863850" y="2603500"/>
            <a:ext cx="1588" cy="231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73" name="Line 25"/>
          <p:cNvSpPr>
            <a:spLocks noChangeShapeType="1"/>
          </p:cNvSpPr>
          <p:nvPr/>
        </p:nvSpPr>
        <p:spPr bwMode="auto">
          <a:xfrm flipV="1">
            <a:off x="2824163" y="2628900"/>
            <a:ext cx="1587" cy="1809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74" name="Line 26"/>
          <p:cNvSpPr>
            <a:spLocks noChangeShapeType="1"/>
          </p:cNvSpPr>
          <p:nvPr/>
        </p:nvSpPr>
        <p:spPr bwMode="auto">
          <a:xfrm flipH="1" flipV="1">
            <a:off x="2668588" y="2486025"/>
            <a:ext cx="192087" cy="11430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75" name="Line 27"/>
          <p:cNvSpPr>
            <a:spLocks noChangeShapeType="1"/>
          </p:cNvSpPr>
          <p:nvPr/>
        </p:nvSpPr>
        <p:spPr bwMode="auto">
          <a:xfrm flipH="1">
            <a:off x="2473325" y="2486025"/>
            <a:ext cx="195263" cy="11430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76" name="Line 28"/>
          <p:cNvSpPr>
            <a:spLocks noChangeShapeType="1"/>
          </p:cNvSpPr>
          <p:nvPr/>
        </p:nvSpPr>
        <p:spPr bwMode="auto">
          <a:xfrm flipH="1">
            <a:off x="2514600" y="2533650"/>
            <a:ext cx="153988" cy="92075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77" name="Line 29"/>
          <p:cNvSpPr>
            <a:spLocks noChangeShapeType="1"/>
          </p:cNvSpPr>
          <p:nvPr/>
        </p:nvSpPr>
        <p:spPr bwMode="auto">
          <a:xfrm flipV="1">
            <a:off x="2474913" y="2603500"/>
            <a:ext cx="1587" cy="231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78" name="Line 30"/>
          <p:cNvSpPr>
            <a:spLocks noChangeShapeType="1"/>
          </p:cNvSpPr>
          <p:nvPr/>
        </p:nvSpPr>
        <p:spPr bwMode="auto">
          <a:xfrm flipV="1">
            <a:off x="2860675" y="2508250"/>
            <a:ext cx="153988" cy="92075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79" name="Line 31"/>
          <p:cNvSpPr>
            <a:spLocks noChangeShapeType="1"/>
          </p:cNvSpPr>
          <p:nvPr/>
        </p:nvSpPr>
        <p:spPr bwMode="auto">
          <a:xfrm flipH="1">
            <a:off x="1387475" y="3351213"/>
            <a:ext cx="22542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80" name="Line 32"/>
          <p:cNvSpPr>
            <a:spLocks noChangeShapeType="1"/>
          </p:cNvSpPr>
          <p:nvPr/>
        </p:nvSpPr>
        <p:spPr bwMode="auto">
          <a:xfrm flipH="1" flipV="1">
            <a:off x="1274763" y="3146425"/>
            <a:ext cx="111125" cy="20320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81" name="Line 33"/>
          <p:cNvSpPr>
            <a:spLocks noChangeShapeType="1"/>
          </p:cNvSpPr>
          <p:nvPr/>
        </p:nvSpPr>
        <p:spPr bwMode="auto">
          <a:xfrm flipH="1" flipV="1">
            <a:off x="1250950" y="3187700"/>
            <a:ext cx="88900" cy="161925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82" name="Line 34"/>
          <p:cNvSpPr>
            <a:spLocks noChangeShapeType="1"/>
          </p:cNvSpPr>
          <p:nvPr/>
        </p:nvSpPr>
        <p:spPr bwMode="auto">
          <a:xfrm flipH="1">
            <a:off x="1050925" y="3149600"/>
            <a:ext cx="227013" cy="1588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83" name="Line 35"/>
          <p:cNvSpPr>
            <a:spLocks noChangeShapeType="1"/>
          </p:cNvSpPr>
          <p:nvPr/>
        </p:nvSpPr>
        <p:spPr bwMode="auto">
          <a:xfrm flipH="1">
            <a:off x="938213" y="3146425"/>
            <a:ext cx="111125" cy="20320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84" name="Line 36"/>
          <p:cNvSpPr>
            <a:spLocks noChangeShapeType="1"/>
          </p:cNvSpPr>
          <p:nvPr/>
        </p:nvSpPr>
        <p:spPr bwMode="auto">
          <a:xfrm flipH="1">
            <a:off x="984250" y="3187700"/>
            <a:ext cx="88900" cy="161925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85" name="Line 37"/>
          <p:cNvSpPr>
            <a:spLocks noChangeShapeType="1"/>
          </p:cNvSpPr>
          <p:nvPr/>
        </p:nvSpPr>
        <p:spPr bwMode="auto">
          <a:xfrm>
            <a:off x="938213" y="3349625"/>
            <a:ext cx="111125" cy="20320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86" name="Line 38"/>
          <p:cNvSpPr>
            <a:spLocks noChangeShapeType="1"/>
          </p:cNvSpPr>
          <p:nvPr/>
        </p:nvSpPr>
        <p:spPr bwMode="auto">
          <a:xfrm>
            <a:off x="1050925" y="3554413"/>
            <a:ext cx="227013" cy="158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87" name="Line 39"/>
          <p:cNvSpPr>
            <a:spLocks noChangeShapeType="1"/>
          </p:cNvSpPr>
          <p:nvPr/>
        </p:nvSpPr>
        <p:spPr bwMode="auto">
          <a:xfrm>
            <a:off x="1074738" y="3513138"/>
            <a:ext cx="177800" cy="158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88" name="Line 40"/>
          <p:cNvSpPr>
            <a:spLocks noChangeShapeType="1"/>
          </p:cNvSpPr>
          <p:nvPr/>
        </p:nvSpPr>
        <p:spPr bwMode="auto">
          <a:xfrm flipH="1">
            <a:off x="1274763" y="3349625"/>
            <a:ext cx="111125" cy="20320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89" name="Line 41"/>
          <p:cNvSpPr>
            <a:spLocks noChangeShapeType="1"/>
          </p:cNvSpPr>
          <p:nvPr/>
        </p:nvSpPr>
        <p:spPr bwMode="auto">
          <a:xfrm flipH="1" flipV="1">
            <a:off x="954088" y="3048000"/>
            <a:ext cx="96837" cy="101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90" name="Line 42"/>
          <p:cNvSpPr>
            <a:spLocks noChangeShapeType="1"/>
          </p:cNvSpPr>
          <p:nvPr/>
        </p:nvSpPr>
        <p:spPr bwMode="auto">
          <a:xfrm flipH="1">
            <a:off x="1798638" y="2751138"/>
            <a:ext cx="14922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91" name="Line 43"/>
          <p:cNvSpPr>
            <a:spLocks noChangeShapeType="1"/>
          </p:cNvSpPr>
          <p:nvPr/>
        </p:nvSpPr>
        <p:spPr bwMode="auto">
          <a:xfrm flipH="1" flipV="1">
            <a:off x="1563688" y="2582863"/>
            <a:ext cx="101600" cy="10795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92" name="Line 44"/>
          <p:cNvSpPr>
            <a:spLocks noChangeShapeType="1"/>
          </p:cNvSpPr>
          <p:nvPr/>
        </p:nvSpPr>
        <p:spPr bwMode="auto">
          <a:xfrm flipV="1">
            <a:off x="1565275" y="2360613"/>
            <a:ext cx="60325" cy="2238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93" name="Line 45"/>
          <p:cNvSpPr>
            <a:spLocks noChangeShapeType="1"/>
          </p:cNvSpPr>
          <p:nvPr/>
        </p:nvSpPr>
        <p:spPr bwMode="auto">
          <a:xfrm flipV="1">
            <a:off x="1531938" y="2371725"/>
            <a:ext cx="47625" cy="177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94" name="Line 46"/>
          <p:cNvSpPr>
            <a:spLocks noChangeShapeType="1"/>
          </p:cNvSpPr>
          <p:nvPr/>
        </p:nvSpPr>
        <p:spPr bwMode="auto">
          <a:xfrm flipH="1" flipV="1">
            <a:off x="1468438" y="2195513"/>
            <a:ext cx="157162" cy="1651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95" name="Line 47"/>
          <p:cNvSpPr>
            <a:spLocks noChangeShapeType="1"/>
          </p:cNvSpPr>
          <p:nvPr/>
        </p:nvSpPr>
        <p:spPr bwMode="auto">
          <a:xfrm flipH="1">
            <a:off x="1250950" y="2195513"/>
            <a:ext cx="217488" cy="58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96" name="Line 48"/>
          <p:cNvSpPr>
            <a:spLocks noChangeShapeType="1"/>
          </p:cNvSpPr>
          <p:nvPr/>
        </p:nvSpPr>
        <p:spPr bwMode="auto">
          <a:xfrm flipH="1">
            <a:off x="1281113" y="2243138"/>
            <a:ext cx="173037" cy="460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97" name="Line 49"/>
          <p:cNvSpPr>
            <a:spLocks noChangeShapeType="1"/>
          </p:cNvSpPr>
          <p:nvPr/>
        </p:nvSpPr>
        <p:spPr bwMode="auto">
          <a:xfrm flipH="1">
            <a:off x="1190625" y="2254250"/>
            <a:ext cx="60325" cy="2270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98" name="Line 50"/>
          <p:cNvSpPr>
            <a:spLocks noChangeShapeType="1"/>
          </p:cNvSpPr>
          <p:nvPr/>
        </p:nvSpPr>
        <p:spPr bwMode="auto">
          <a:xfrm>
            <a:off x="1189038" y="2478088"/>
            <a:ext cx="155575" cy="166687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99" name="Line 51"/>
          <p:cNvSpPr>
            <a:spLocks noChangeShapeType="1"/>
          </p:cNvSpPr>
          <p:nvPr/>
        </p:nvSpPr>
        <p:spPr bwMode="auto">
          <a:xfrm>
            <a:off x="1235075" y="2466975"/>
            <a:ext cx="123825" cy="1317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00" name="Line 52"/>
          <p:cNvSpPr>
            <a:spLocks noChangeShapeType="1"/>
          </p:cNvSpPr>
          <p:nvPr/>
        </p:nvSpPr>
        <p:spPr bwMode="auto">
          <a:xfrm flipH="1">
            <a:off x="1346200" y="2584450"/>
            <a:ext cx="219075" cy="619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01" name="Line 53"/>
          <p:cNvSpPr>
            <a:spLocks noChangeShapeType="1"/>
          </p:cNvSpPr>
          <p:nvPr/>
        </p:nvSpPr>
        <p:spPr bwMode="auto">
          <a:xfrm flipH="1" flipV="1">
            <a:off x="1122363" y="2176463"/>
            <a:ext cx="125412" cy="7620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02" name="Line 54"/>
          <p:cNvSpPr>
            <a:spLocks noChangeShapeType="1"/>
          </p:cNvSpPr>
          <p:nvPr/>
        </p:nvSpPr>
        <p:spPr bwMode="auto">
          <a:xfrm flipH="1">
            <a:off x="1289050" y="2646363"/>
            <a:ext cx="57150" cy="2238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03" name="Line 55"/>
          <p:cNvSpPr>
            <a:spLocks noChangeShapeType="1"/>
          </p:cNvSpPr>
          <p:nvPr/>
        </p:nvSpPr>
        <p:spPr bwMode="auto">
          <a:xfrm flipV="1">
            <a:off x="1944688" y="2547938"/>
            <a:ext cx="111125" cy="200025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04" name="Line 56"/>
          <p:cNvSpPr>
            <a:spLocks noChangeShapeType="1"/>
          </p:cNvSpPr>
          <p:nvPr/>
        </p:nvSpPr>
        <p:spPr bwMode="auto">
          <a:xfrm flipV="1">
            <a:off x="2058988" y="2508250"/>
            <a:ext cx="139700" cy="412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05" name="Line 57"/>
          <p:cNvSpPr>
            <a:spLocks noChangeShapeType="1"/>
          </p:cNvSpPr>
          <p:nvPr/>
        </p:nvSpPr>
        <p:spPr bwMode="auto">
          <a:xfrm>
            <a:off x="2670175" y="2951163"/>
            <a:ext cx="38100" cy="1444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06" name="Line 58"/>
          <p:cNvSpPr>
            <a:spLocks noChangeShapeType="1"/>
          </p:cNvSpPr>
          <p:nvPr/>
        </p:nvSpPr>
        <p:spPr bwMode="auto">
          <a:xfrm flipV="1">
            <a:off x="1277938" y="3048000"/>
            <a:ext cx="96837" cy="101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07" name="Rectangle 59"/>
          <p:cNvSpPr>
            <a:spLocks noChangeArrowheads="1"/>
          </p:cNvSpPr>
          <p:nvPr/>
        </p:nvSpPr>
        <p:spPr bwMode="auto">
          <a:xfrm>
            <a:off x="3390900" y="3027363"/>
            <a:ext cx="669925" cy="793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08" name="Line 60"/>
          <p:cNvSpPr>
            <a:spLocks noChangeShapeType="1"/>
          </p:cNvSpPr>
          <p:nvPr/>
        </p:nvSpPr>
        <p:spPr bwMode="auto">
          <a:xfrm>
            <a:off x="5365750" y="3349625"/>
            <a:ext cx="111125" cy="20320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09" name="Line 61"/>
          <p:cNvSpPr>
            <a:spLocks noChangeShapeType="1"/>
          </p:cNvSpPr>
          <p:nvPr/>
        </p:nvSpPr>
        <p:spPr bwMode="auto">
          <a:xfrm>
            <a:off x="5411788" y="3349625"/>
            <a:ext cx="88900" cy="16033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10" name="Line 62"/>
          <p:cNvSpPr>
            <a:spLocks noChangeShapeType="1"/>
          </p:cNvSpPr>
          <p:nvPr/>
        </p:nvSpPr>
        <p:spPr bwMode="auto">
          <a:xfrm>
            <a:off x="5478463" y="3554413"/>
            <a:ext cx="22542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11" name="Line 63"/>
          <p:cNvSpPr>
            <a:spLocks noChangeShapeType="1"/>
          </p:cNvSpPr>
          <p:nvPr/>
        </p:nvSpPr>
        <p:spPr bwMode="auto">
          <a:xfrm flipV="1">
            <a:off x="5700713" y="3349625"/>
            <a:ext cx="111125" cy="20320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12" name="Line 64"/>
          <p:cNvSpPr>
            <a:spLocks noChangeShapeType="1"/>
          </p:cNvSpPr>
          <p:nvPr/>
        </p:nvSpPr>
        <p:spPr bwMode="auto">
          <a:xfrm flipV="1">
            <a:off x="5676900" y="3349625"/>
            <a:ext cx="88900" cy="16033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13" name="Line 65"/>
          <p:cNvSpPr>
            <a:spLocks noChangeShapeType="1"/>
          </p:cNvSpPr>
          <p:nvPr/>
        </p:nvSpPr>
        <p:spPr bwMode="auto">
          <a:xfrm flipH="1" flipV="1">
            <a:off x="5700713" y="3149600"/>
            <a:ext cx="111125" cy="200025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14" name="Line 66"/>
          <p:cNvSpPr>
            <a:spLocks noChangeShapeType="1"/>
          </p:cNvSpPr>
          <p:nvPr/>
        </p:nvSpPr>
        <p:spPr bwMode="auto">
          <a:xfrm flipH="1">
            <a:off x="5478463" y="3151188"/>
            <a:ext cx="22542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15" name="Line 67"/>
          <p:cNvSpPr>
            <a:spLocks noChangeShapeType="1"/>
          </p:cNvSpPr>
          <p:nvPr/>
        </p:nvSpPr>
        <p:spPr bwMode="auto">
          <a:xfrm flipH="1">
            <a:off x="5503863" y="3192463"/>
            <a:ext cx="17462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16" name="Line 68"/>
          <p:cNvSpPr>
            <a:spLocks noChangeShapeType="1"/>
          </p:cNvSpPr>
          <p:nvPr/>
        </p:nvSpPr>
        <p:spPr bwMode="auto">
          <a:xfrm flipV="1">
            <a:off x="5365750" y="3149600"/>
            <a:ext cx="111125" cy="200025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17" name="Line 69"/>
          <p:cNvSpPr>
            <a:spLocks noChangeShapeType="1"/>
          </p:cNvSpPr>
          <p:nvPr/>
        </p:nvSpPr>
        <p:spPr bwMode="auto">
          <a:xfrm flipV="1">
            <a:off x="5700713" y="2947988"/>
            <a:ext cx="111125" cy="201612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18" name="Line 70"/>
          <p:cNvSpPr>
            <a:spLocks noChangeShapeType="1"/>
          </p:cNvSpPr>
          <p:nvPr/>
        </p:nvSpPr>
        <p:spPr bwMode="auto">
          <a:xfrm>
            <a:off x="5813425" y="2951163"/>
            <a:ext cx="147638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19" name="Line 71"/>
          <p:cNvSpPr>
            <a:spLocks noChangeShapeType="1"/>
          </p:cNvSpPr>
          <p:nvPr/>
        </p:nvSpPr>
        <p:spPr bwMode="auto">
          <a:xfrm flipH="1" flipV="1">
            <a:off x="5700713" y="2747963"/>
            <a:ext cx="111125" cy="200025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0" name="Line 72"/>
          <p:cNvSpPr>
            <a:spLocks noChangeShapeType="1"/>
          </p:cNvSpPr>
          <p:nvPr/>
        </p:nvSpPr>
        <p:spPr bwMode="auto">
          <a:xfrm flipV="1">
            <a:off x="6102350" y="2833688"/>
            <a:ext cx="127000" cy="7620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1" name="Line 73"/>
          <p:cNvSpPr>
            <a:spLocks noChangeShapeType="1"/>
          </p:cNvSpPr>
          <p:nvPr/>
        </p:nvSpPr>
        <p:spPr bwMode="auto">
          <a:xfrm>
            <a:off x="6229350" y="2833688"/>
            <a:ext cx="195263" cy="11430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2" name="Line 74"/>
          <p:cNvSpPr>
            <a:spLocks noChangeShapeType="1"/>
          </p:cNvSpPr>
          <p:nvPr/>
        </p:nvSpPr>
        <p:spPr bwMode="auto">
          <a:xfrm>
            <a:off x="6270625" y="2808288"/>
            <a:ext cx="153988" cy="92075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3" name="Line 75"/>
          <p:cNvSpPr>
            <a:spLocks noChangeShapeType="1"/>
          </p:cNvSpPr>
          <p:nvPr/>
        </p:nvSpPr>
        <p:spPr bwMode="auto">
          <a:xfrm flipV="1">
            <a:off x="6424613" y="2833688"/>
            <a:ext cx="192087" cy="11430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4" name="Line 76"/>
          <p:cNvSpPr>
            <a:spLocks noChangeShapeType="1"/>
          </p:cNvSpPr>
          <p:nvPr/>
        </p:nvSpPr>
        <p:spPr bwMode="auto">
          <a:xfrm flipV="1">
            <a:off x="6619875" y="2603500"/>
            <a:ext cx="1588" cy="231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5" name="Line 77"/>
          <p:cNvSpPr>
            <a:spLocks noChangeShapeType="1"/>
          </p:cNvSpPr>
          <p:nvPr/>
        </p:nvSpPr>
        <p:spPr bwMode="auto">
          <a:xfrm flipV="1">
            <a:off x="6578600" y="2628900"/>
            <a:ext cx="1588" cy="1809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6" name="Line 78"/>
          <p:cNvSpPr>
            <a:spLocks noChangeShapeType="1"/>
          </p:cNvSpPr>
          <p:nvPr/>
        </p:nvSpPr>
        <p:spPr bwMode="auto">
          <a:xfrm flipH="1" flipV="1">
            <a:off x="6424613" y="2486025"/>
            <a:ext cx="192087" cy="11430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7" name="Line 79"/>
          <p:cNvSpPr>
            <a:spLocks noChangeShapeType="1"/>
          </p:cNvSpPr>
          <p:nvPr/>
        </p:nvSpPr>
        <p:spPr bwMode="auto">
          <a:xfrm flipH="1">
            <a:off x="6229350" y="2486025"/>
            <a:ext cx="195263" cy="11430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8" name="Line 80"/>
          <p:cNvSpPr>
            <a:spLocks noChangeShapeType="1"/>
          </p:cNvSpPr>
          <p:nvPr/>
        </p:nvSpPr>
        <p:spPr bwMode="auto">
          <a:xfrm flipH="1">
            <a:off x="6270625" y="2533650"/>
            <a:ext cx="153988" cy="92075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9" name="Line 81"/>
          <p:cNvSpPr>
            <a:spLocks noChangeShapeType="1"/>
          </p:cNvSpPr>
          <p:nvPr/>
        </p:nvSpPr>
        <p:spPr bwMode="auto">
          <a:xfrm flipV="1">
            <a:off x="6230938" y="2603500"/>
            <a:ext cx="1587" cy="231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30" name="Line 82"/>
          <p:cNvSpPr>
            <a:spLocks noChangeShapeType="1"/>
          </p:cNvSpPr>
          <p:nvPr/>
        </p:nvSpPr>
        <p:spPr bwMode="auto">
          <a:xfrm flipV="1">
            <a:off x="6616700" y="2511425"/>
            <a:ext cx="153988" cy="8890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31" name="Line 83"/>
          <p:cNvSpPr>
            <a:spLocks noChangeShapeType="1"/>
          </p:cNvSpPr>
          <p:nvPr/>
        </p:nvSpPr>
        <p:spPr bwMode="auto">
          <a:xfrm flipH="1">
            <a:off x="5143500" y="3351213"/>
            <a:ext cx="223838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32" name="Line 84"/>
          <p:cNvSpPr>
            <a:spLocks noChangeShapeType="1"/>
          </p:cNvSpPr>
          <p:nvPr/>
        </p:nvSpPr>
        <p:spPr bwMode="auto">
          <a:xfrm flipH="1" flipV="1">
            <a:off x="5030788" y="3149600"/>
            <a:ext cx="111125" cy="200025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33" name="Line 85"/>
          <p:cNvSpPr>
            <a:spLocks noChangeShapeType="1"/>
          </p:cNvSpPr>
          <p:nvPr/>
        </p:nvSpPr>
        <p:spPr bwMode="auto">
          <a:xfrm flipH="1" flipV="1">
            <a:off x="5006975" y="3190875"/>
            <a:ext cx="88900" cy="15875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34" name="Line 86"/>
          <p:cNvSpPr>
            <a:spLocks noChangeShapeType="1"/>
          </p:cNvSpPr>
          <p:nvPr/>
        </p:nvSpPr>
        <p:spPr bwMode="auto">
          <a:xfrm flipH="1">
            <a:off x="4806950" y="3151188"/>
            <a:ext cx="225425" cy="158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35" name="Line 87"/>
          <p:cNvSpPr>
            <a:spLocks noChangeShapeType="1"/>
          </p:cNvSpPr>
          <p:nvPr/>
        </p:nvSpPr>
        <p:spPr bwMode="auto">
          <a:xfrm flipH="1">
            <a:off x="4694238" y="3149600"/>
            <a:ext cx="111125" cy="200025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36" name="Line 88"/>
          <p:cNvSpPr>
            <a:spLocks noChangeShapeType="1"/>
          </p:cNvSpPr>
          <p:nvPr/>
        </p:nvSpPr>
        <p:spPr bwMode="auto">
          <a:xfrm flipH="1">
            <a:off x="4740275" y="3190875"/>
            <a:ext cx="88900" cy="15875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37" name="Line 89"/>
          <p:cNvSpPr>
            <a:spLocks noChangeShapeType="1"/>
          </p:cNvSpPr>
          <p:nvPr/>
        </p:nvSpPr>
        <p:spPr bwMode="auto">
          <a:xfrm>
            <a:off x="4694238" y="3349625"/>
            <a:ext cx="111125" cy="20320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38" name="Line 90"/>
          <p:cNvSpPr>
            <a:spLocks noChangeShapeType="1"/>
          </p:cNvSpPr>
          <p:nvPr/>
        </p:nvSpPr>
        <p:spPr bwMode="auto">
          <a:xfrm>
            <a:off x="4806950" y="3554413"/>
            <a:ext cx="225425" cy="158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39" name="Line 91"/>
          <p:cNvSpPr>
            <a:spLocks noChangeShapeType="1"/>
          </p:cNvSpPr>
          <p:nvPr/>
        </p:nvSpPr>
        <p:spPr bwMode="auto">
          <a:xfrm>
            <a:off x="4830763" y="3513138"/>
            <a:ext cx="177800" cy="158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40" name="Line 92"/>
          <p:cNvSpPr>
            <a:spLocks noChangeShapeType="1"/>
          </p:cNvSpPr>
          <p:nvPr/>
        </p:nvSpPr>
        <p:spPr bwMode="auto">
          <a:xfrm flipH="1">
            <a:off x="5030788" y="3349625"/>
            <a:ext cx="111125" cy="20320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41" name="Line 93"/>
          <p:cNvSpPr>
            <a:spLocks noChangeShapeType="1"/>
          </p:cNvSpPr>
          <p:nvPr/>
        </p:nvSpPr>
        <p:spPr bwMode="auto">
          <a:xfrm flipH="1" flipV="1">
            <a:off x="4706938" y="3044825"/>
            <a:ext cx="98425" cy="104775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42" name="Line 94"/>
          <p:cNvSpPr>
            <a:spLocks noChangeShapeType="1"/>
          </p:cNvSpPr>
          <p:nvPr/>
        </p:nvSpPr>
        <p:spPr bwMode="auto">
          <a:xfrm flipH="1">
            <a:off x="5554663" y="2751138"/>
            <a:ext cx="14922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43" name="Line 95"/>
          <p:cNvSpPr>
            <a:spLocks noChangeShapeType="1"/>
          </p:cNvSpPr>
          <p:nvPr/>
        </p:nvSpPr>
        <p:spPr bwMode="auto">
          <a:xfrm flipH="1" flipV="1">
            <a:off x="5319713" y="2584450"/>
            <a:ext cx="103187" cy="1079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44" name="Line 96"/>
          <p:cNvSpPr>
            <a:spLocks noChangeShapeType="1"/>
          </p:cNvSpPr>
          <p:nvPr/>
        </p:nvSpPr>
        <p:spPr bwMode="auto">
          <a:xfrm flipV="1">
            <a:off x="5319713" y="2360613"/>
            <a:ext cx="61912" cy="2238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45" name="Line 97"/>
          <p:cNvSpPr>
            <a:spLocks noChangeShapeType="1"/>
          </p:cNvSpPr>
          <p:nvPr/>
        </p:nvSpPr>
        <p:spPr bwMode="auto">
          <a:xfrm flipV="1">
            <a:off x="5287963" y="2371725"/>
            <a:ext cx="47625" cy="177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46" name="Line 98"/>
          <p:cNvSpPr>
            <a:spLocks noChangeShapeType="1"/>
          </p:cNvSpPr>
          <p:nvPr/>
        </p:nvSpPr>
        <p:spPr bwMode="auto">
          <a:xfrm flipH="1" flipV="1">
            <a:off x="5224463" y="2195513"/>
            <a:ext cx="157162" cy="1651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47" name="Line 99"/>
          <p:cNvSpPr>
            <a:spLocks noChangeShapeType="1"/>
          </p:cNvSpPr>
          <p:nvPr/>
        </p:nvSpPr>
        <p:spPr bwMode="auto">
          <a:xfrm flipH="1">
            <a:off x="5006975" y="2195513"/>
            <a:ext cx="217488" cy="58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48" name="Line 100"/>
          <p:cNvSpPr>
            <a:spLocks noChangeShapeType="1"/>
          </p:cNvSpPr>
          <p:nvPr/>
        </p:nvSpPr>
        <p:spPr bwMode="auto">
          <a:xfrm flipH="1">
            <a:off x="5037138" y="2243138"/>
            <a:ext cx="173037" cy="460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49" name="Line 101"/>
          <p:cNvSpPr>
            <a:spLocks noChangeShapeType="1"/>
          </p:cNvSpPr>
          <p:nvPr/>
        </p:nvSpPr>
        <p:spPr bwMode="auto">
          <a:xfrm flipH="1">
            <a:off x="4946650" y="2254250"/>
            <a:ext cx="60325" cy="2270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0" name="Line 102"/>
          <p:cNvSpPr>
            <a:spLocks noChangeShapeType="1"/>
          </p:cNvSpPr>
          <p:nvPr/>
        </p:nvSpPr>
        <p:spPr bwMode="auto">
          <a:xfrm>
            <a:off x="4945063" y="2478088"/>
            <a:ext cx="153987" cy="166687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1" name="Line 103"/>
          <p:cNvSpPr>
            <a:spLocks noChangeShapeType="1"/>
          </p:cNvSpPr>
          <p:nvPr/>
        </p:nvSpPr>
        <p:spPr bwMode="auto">
          <a:xfrm>
            <a:off x="4991100" y="2466975"/>
            <a:ext cx="123825" cy="1317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2" name="Line 104"/>
          <p:cNvSpPr>
            <a:spLocks noChangeShapeType="1"/>
          </p:cNvSpPr>
          <p:nvPr/>
        </p:nvSpPr>
        <p:spPr bwMode="auto">
          <a:xfrm flipH="1">
            <a:off x="5102225" y="2584450"/>
            <a:ext cx="217488" cy="619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3" name="Line 105"/>
          <p:cNvSpPr>
            <a:spLocks noChangeShapeType="1"/>
          </p:cNvSpPr>
          <p:nvPr/>
        </p:nvSpPr>
        <p:spPr bwMode="auto">
          <a:xfrm flipH="1" flipV="1">
            <a:off x="4878388" y="2176463"/>
            <a:ext cx="125412" cy="7620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4" name="Line 106"/>
          <p:cNvSpPr>
            <a:spLocks noChangeShapeType="1"/>
          </p:cNvSpPr>
          <p:nvPr/>
        </p:nvSpPr>
        <p:spPr bwMode="auto">
          <a:xfrm flipH="1">
            <a:off x="5043488" y="2646363"/>
            <a:ext cx="58737" cy="2238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5" name="Line 107"/>
          <p:cNvSpPr>
            <a:spLocks noChangeShapeType="1"/>
          </p:cNvSpPr>
          <p:nvPr/>
        </p:nvSpPr>
        <p:spPr bwMode="auto">
          <a:xfrm flipV="1">
            <a:off x="5700713" y="2547938"/>
            <a:ext cx="111125" cy="200025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6" name="Line 108"/>
          <p:cNvSpPr>
            <a:spLocks noChangeShapeType="1"/>
          </p:cNvSpPr>
          <p:nvPr/>
        </p:nvSpPr>
        <p:spPr bwMode="auto">
          <a:xfrm flipV="1">
            <a:off x="5813425" y="2511425"/>
            <a:ext cx="139700" cy="381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7" name="Line 109"/>
          <p:cNvSpPr>
            <a:spLocks noChangeShapeType="1"/>
          </p:cNvSpPr>
          <p:nvPr/>
        </p:nvSpPr>
        <p:spPr bwMode="auto">
          <a:xfrm>
            <a:off x="6426200" y="2951163"/>
            <a:ext cx="38100" cy="1444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8" name="Line 110"/>
          <p:cNvSpPr>
            <a:spLocks noChangeShapeType="1"/>
          </p:cNvSpPr>
          <p:nvPr/>
        </p:nvSpPr>
        <p:spPr bwMode="auto">
          <a:xfrm flipV="1">
            <a:off x="5030788" y="3044825"/>
            <a:ext cx="98425" cy="104775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9" name="Line 111"/>
          <p:cNvSpPr>
            <a:spLocks noChangeShapeType="1"/>
          </p:cNvSpPr>
          <p:nvPr/>
        </p:nvSpPr>
        <p:spPr bwMode="auto">
          <a:xfrm flipH="1">
            <a:off x="4705350" y="3552825"/>
            <a:ext cx="100013" cy="104775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60" name="Line 112"/>
          <p:cNvSpPr>
            <a:spLocks noChangeShapeType="1"/>
          </p:cNvSpPr>
          <p:nvPr/>
        </p:nvSpPr>
        <p:spPr bwMode="auto">
          <a:xfrm flipH="1">
            <a:off x="977900" y="3552825"/>
            <a:ext cx="71438" cy="125413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61" name="Line 113"/>
          <p:cNvSpPr>
            <a:spLocks noChangeShapeType="1"/>
          </p:cNvSpPr>
          <p:nvPr/>
        </p:nvSpPr>
        <p:spPr bwMode="auto">
          <a:xfrm>
            <a:off x="979488" y="3825875"/>
            <a:ext cx="69850" cy="12700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62" name="Line 114"/>
          <p:cNvSpPr>
            <a:spLocks noChangeShapeType="1"/>
          </p:cNvSpPr>
          <p:nvPr/>
        </p:nvSpPr>
        <p:spPr bwMode="auto">
          <a:xfrm>
            <a:off x="1039813" y="3932238"/>
            <a:ext cx="160337" cy="158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63" name="Line 115"/>
          <p:cNvSpPr>
            <a:spLocks noChangeShapeType="1"/>
          </p:cNvSpPr>
          <p:nvPr/>
        </p:nvSpPr>
        <p:spPr bwMode="auto">
          <a:xfrm>
            <a:off x="1039813" y="3976688"/>
            <a:ext cx="160337" cy="158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64" name="Line 116"/>
          <p:cNvSpPr>
            <a:spLocks noChangeShapeType="1"/>
          </p:cNvSpPr>
          <p:nvPr/>
        </p:nvSpPr>
        <p:spPr bwMode="auto">
          <a:xfrm flipH="1">
            <a:off x="962025" y="3952875"/>
            <a:ext cx="87313" cy="157163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65" name="Rectangle 117"/>
          <p:cNvSpPr>
            <a:spLocks noChangeArrowheads="1"/>
          </p:cNvSpPr>
          <p:nvPr/>
        </p:nvSpPr>
        <p:spPr bwMode="auto">
          <a:xfrm>
            <a:off x="2222500" y="2868613"/>
            <a:ext cx="128588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O</a:t>
            </a:r>
            <a:endParaRPr lang="en-US">
              <a:latin typeface="Arial" pitchFamily="-109" charset="0"/>
            </a:endParaRPr>
          </a:p>
        </p:txBody>
      </p:sp>
      <p:sp>
        <p:nvSpPr>
          <p:cNvPr id="2166" name="Rectangle 118"/>
          <p:cNvSpPr>
            <a:spLocks noChangeArrowheads="1"/>
          </p:cNvSpPr>
          <p:nvPr/>
        </p:nvSpPr>
        <p:spPr bwMode="auto">
          <a:xfrm>
            <a:off x="3041650" y="2403475"/>
            <a:ext cx="36513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l</a:t>
            </a:r>
            <a:endParaRPr lang="en-US">
              <a:latin typeface="Arial" pitchFamily="-109" charset="0"/>
            </a:endParaRPr>
          </a:p>
        </p:txBody>
      </p:sp>
      <p:sp>
        <p:nvSpPr>
          <p:cNvPr id="2167" name="Rectangle 119"/>
          <p:cNvSpPr>
            <a:spLocks noChangeArrowheads="1"/>
          </p:cNvSpPr>
          <p:nvPr/>
        </p:nvSpPr>
        <p:spPr bwMode="auto">
          <a:xfrm>
            <a:off x="3097213" y="2403475"/>
            <a:ext cx="36512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i</a:t>
            </a:r>
            <a:endParaRPr lang="en-US">
              <a:latin typeface="Arial" pitchFamily="-109" charset="0"/>
            </a:endParaRPr>
          </a:p>
        </p:txBody>
      </p:sp>
      <p:sp>
        <p:nvSpPr>
          <p:cNvPr id="2168" name="Rectangle 120"/>
          <p:cNvSpPr>
            <a:spLocks noChangeArrowheads="1"/>
          </p:cNvSpPr>
          <p:nvPr/>
        </p:nvSpPr>
        <p:spPr bwMode="auto">
          <a:xfrm>
            <a:off x="3152775" y="2403475"/>
            <a:ext cx="92075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g</a:t>
            </a:r>
            <a:endParaRPr lang="en-US">
              <a:latin typeface="Arial" pitchFamily="-109" charset="0"/>
            </a:endParaRPr>
          </a:p>
        </p:txBody>
      </p:sp>
      <p:sp>
        <p:nvSpPr>
          <p:cNvPr id="2169" name="Rectangle 121"/>
          <p:cNvSpPr>
            <a:spLocks noChangeArrowheads="1"/>
          </p:cNvSpPr>
          <p:nvPr/>
        </p:nvSpPr>
        <p:spPr bwMode="auto">
          <a:xfrm>
            <a:off x="3262313" y="2403475"/>
            <a:ext cx="92075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n</a:t>
            </a:r>
            <a:endParaRPr lang="en-US">
              <a:latin typeface="Arial" pitchFamily="-109" charset="0"/>
            </a:endParaRPr>
          </a:p>
        </p:txBody>
      </p:sp>
      <p:sp>
        <p:nvSpPr>
          <p:cNvPr id="2170" name="Rectangle 122"/>
          <p:cNvSpPr>
            <a:spLocks noChangeArrowheads="1"/>
          </p:cNvSpPr>
          <p:nvPr/>
        </p:nvSpPr>
        <p:spPr bwMode="auto">
          <a:xfrm>
            <a:off x="3371850" y="2403475"/>
            <a:ext cx="36513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i</a:t>
            </a:r>
            <a:endParaRPr lang="en-US">
              <a:latin typeface="Arial" pitchFamily="-109" charset="0"/>
            </a:endParaRPr>
          </a:p>
        </p:txBody>
      </p:sp>
      <p:sp>
        <p:nvSpPr>
          <p:cNvPr id="2171" name="Rectangle 123"/>
          <p:cNvSpPr>
            <a:spLocks noChangeArrowheads="1"/>
          </p:cNvSpPr>
          <p:nvPr/>
        </p:nvSpPr>
        <p:spPr bwMode="auto">
          <a:xfrm>
            <a:off x="3427413" y="2403475"/>
            <a:ext cx="92075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n</a:t>
            </a:r>
            <a:endParaRPr lang="en-US">
              <a:latin typeface="Arial" pitchFamily="-109" charset="0"/>
            </a:endParaRPr>
          </a:p>
        </p:txBody>
      </p:sp>
      <p:sp>
        <p:nvSpPr>
          <p:cNvPr id="2172" name="Rectangle 124"/>
          <p:cNvSpPr>
            <a:spLocks noChangeArrowheads="1"/>
          </p:cNvSpPr>
          <p:nvPr/>
        </p:nvSpPr>
        <p:spPr bwMode="auto">
          <a:xfrm>
            <a:off x="622300" y="2903538"/>
            <a:ext cx="138113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M</a:t>
            </a:r>
            <a:endParaRPr lang="en-US">
              <a:latin typeface="Arial" pitchFamily="-109" charset="0"/>
            </a:endParaRPr>
          </a:p>
        </p:txBody>
      </p:sp>
      <p:sp>
        <p:nvSpPr>
          <p:cNvPr id="2173" name="Rectangle 125"/>
          <p:cNvSpPr>
            <a:spLocks noChangeArrowheads="1"/>
          </p:cNvSpPr>
          <p:nvPr/>
        </p:nvSpPr>
        <p:spPr bwMode="auto">
          <a:xfrm>
            <a:off x="773113" y="2903538"/>
            <a:ext cx="9207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e</a:t>
            </a:r>
            <a:endParaRPr lang="en-US">
              <a:latin typeface="Arial" pitchFamily="-109" charset="0"/>
            </a:endParaRPr>
          </a:p>
        </p:txBody>
      </p:sp>
      <p:sp>
        <p:nvSpPr>
          <p:cNvPr id="2174" name="Rectangle 126"/>
          <p:cNvSpPr>
            <a:spLocks noChangeArrowheads="1"/>
          </p:cNvSpPr>
          <p:nvPr/>
        </p:nvSpPr>
        <p:spPr bwMode="auto">
          <a:xfrm>
            <a:off x="882650" y="2903538"/>
            <a:ext cx="128588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O</a:t>
            </a:r>
            <a:endParaRPr lang="en-US">
              <a:latin typeface="Arial" pitchFamily="-109" charset="0"/>
            </a:endParaRPr>
          </a:p>
        </p:txBody>
      </p:sp>
      <p:sp>
        <p:nvSpPr>
          <p:cNvPr id="2175" name="Rectangle 127"/>
          <p:cNvSpPr>
            <a:spLocks noChangeArrowheads="1"/>
          </p:cNvSpPr>
          <p:nvPr/>
        </p:nvSpPr>
        <p:spPr bwMode="auto">
          <a:xfrm>
            <a:off x="1663700" y="2668588"/>
            <a:ext cx="128588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O</a:t>
            </a:r>
            <a:endParaRPr lang="en-US">
              <a:latin typeface="Arial" pitchFamily="-109" charset="0"/>
            </a:endParaRPr>
          </a:p>
        </p:txBody>
      </p:sp>
      <p:sp>
        <p:nvSpPr>
          <p:cNvPr id="2176" name="Rectangle 128"/>
          <p:cNvSpPr>
            <a:spLocks noChangeArrowheads="1"/>
          </p:cNvSpPr>
          <p:nvPr/>
        </p:nvSpPr>
        <p:spPr bwMode="auto">
          <a:xfrm>
            <a:off x="736600" y="2057400"/>
            <a:ext cx="36513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l</a:t>
            </a:r>
            <a:endParaRPr lang="en-US">
              <a:latin typeface="Arial" pitchFamily="-109" charset="0"/>
            </a:endParaRPr>
          </a:p>
        </p:txBody>
      </p:sp>
      <p:sp>
        <p:nvSpPr>
          <p:cNvPr id="2177" name="Rectangle 129"/>
          <p:cNvSpPr>
            <a:spLocks noChangeArrowheads="1"/>
          </p:cNvSpPr>
          <p:nvPr/>
        </p:nvSpPr>
        <p:spPr bwMode="auto">
          <a:xfrm>
            <a:off x="792163" y="2057400"/>
            <a:ext cx="36512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i</a:t>
            </a:r>
            <a:endParaRPr lang="en-US">
              <a:latin typeface="Arial" pitchFamily="-109" charset="0"/>
            </a:endParaRPr>
          </a:p>
        </p:txBody>
      </p:sp>
      <p:sp>
        <p:nvSpPr>
          <p:cNvPr id="2178" name="Rectangle 130"/>
          <p:cNvSpPr>
            <a:spLocks noChangeArrowheads="1"/>
          </p:cNvSpPr>
          <p:nvPr/>
        </p:nvSpPr>
        <p:spPr bwMode="auto">
          <a:xfrm>
            <a:off x="847725" y="2057400"/>
            <a:ext cx="92075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g</a:t>
            </a:r>
            <a:endParaRPr lang="en-US">
              <a:latin typeface="Arial" pitchFamily="-109" charset="0"/>
            </a:endParaRPr>
          </a:p>
        </p:txBody>
      </p:sp>
      <p:sp>
        <p:nvSpPr>
          <p:cNvPr id="2179" name="Rectangle 131"/>
          <p:cNvSpPr>
            <a:spLocks noChangeArrowheads="1"/>
          </p:cNvSpPr>
          <p:nvPr/>
        </p:nvSpPr>
        <p:spPr bwMode="auto">
          <a:xfrm>
            <a:off x="957263" y="2057400"/>
            <a:ext cx="92075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n</a:t>
            </a:r>
            <a:endParaRPr lang="en-US">
              <a:latin typeface="Arial" pitchFamily="-109" charset="0"/>
            </a:endParaRPr>
          </a:p>
        </p:txBody>
      </p:sp>
      <p:sp>
        <p:nvSpPr>
          <p:cNvPr id="2180" name="Rectangle 132"/>
          <p:cNvSpPr>
            <a:spLocks noChangeArrowheads="1"/>
          </p:cNvSpPr>
          <p:nvPr/>
        </p:nvSpPr>
        <p:spPr bwMode="auto">
          <a:xfrm>
            <a:off x="1066800" y="2057400"/>
            <a:ext cx="36513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i</a:t>
            </a:r>
            <a:endParaRPr lang="en-US">
              <a:latin typeface="Arial" pitchFamily="-109" charset="0"/>
            </a:endParaRPr>
          </a:p>
        </p:txBody>
      </p:sp>
      <p:sp>
        <p:nvSpPr>
          <p:cNvPr id="2181" name="Rectangle 133"/>
          <p:cNvSpPr>
            <a:spLocks noChangeArrowheads="1"/>
          </p:cNvSpPr>
          <p:nvPr/>
        </p:nvSpPr>
        <p:spPr bwMode="auto">
          <a:xfrm>
            <a:off x="1122363" y="2057400"/>
            <a:ext cx="92075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n</a:t>
            </a:r>
            <a:endParaRPr lang="en-US">
              <a:latin typeface="Arial" pitchFamily="-109" charset="0"/>
            </a:endParaRPr>
          </a:p>
        </p:txBody>
      </p:sp>
      <p:sp>
        <p:nvSpPr>
          <p:cNvPr id="2182" name="Rectangle 134"/>
          <p:cNvSpPr>
            <a:spLocks noChangeArrowheads="1"/>
          </p:cNvSpPr>
          <p:nvPr/>
        </p:nvSpPr>
        <p:spPr bwMode="auto">
          <a:xfrm>
            <a:off x="2216150" y="2403475"/>
            <a:ext cx="128588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O</a:t>
            </a:r>
            <a:endParaRPr lang="en-US">
              <a:latin typeface="Arial" pitchFamily="-109" charset="0"/>
            </a:endParaRPr>
          </a:p>
        </p:txBody>
      </p:sp>
      <p:sp>
        <p:nvSpPr>
          <p:cNvPr id="2183" name="Rectangle 135"/>
          <p:cNvSpPr>
            <a:spLocks noChangeArrowheads="1"/>
          </p:cNvSpPr>
          <p:nvPr/>
        </p:nvSpPr>
        <p:spPr bwMode="auto">
          <a:xfrm>
            <a:off x="2360613" y="2403475"/>
            <a:ext cx="119062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H</a:t>
            </a:r>
            <a:endParaRPr lang="en-US">
              <a:latin typeface="Arial" pitchFamily="-109" charset="0"/>
            </a:endParaRPr>
          </a:p>
        </p:txBody>
      </p:sp>
      <p:sp>
        <p:nvSpPr>
          <p:cNvPr id="2184" name="Rectangle 136"/>
          <p:cNvSpPr>
            <a:spLocks noChangeArrowheads="1"/>
          </p:cNvSpPr>
          <p:nvPr/>
        </p:nvSpPr>
        <p:spPr bwMode="auto">
          <a:xfrm>
            <a:off x="2668588" y="3092450"/>
            <a:ext cx="128587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O</a:t>
            </a:r>
            <a:endParaRPr lang="en-US">
              <a:latin typeface="Arial" pitchFamily="-109" charset="0"/>
            </a:endParaRPr>
          </a:p>
        </p:txBody>
      </p:sp>
      <p:sp>
        <p:nvSpPr>
          <p:cNvPr id="2185" name="Rectangle 137"/>
          <p:cNvSpPr>
            <a:spLocks noChangeArrowheads="1"/>
          </p:cNvSpPr>
          <p:nvPr/>
        </p:nvSpPr>
        <p:spPr bwMode="auto">
          <a:xfrm>
            <a:off x="2813050" y="3092450"/>
            <a:ext cx="138113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M</a:t>
            </a:r>
            <a:endParaRPr lang="en-US">
              <a:latin typeface="Arial" pitchFamily="-109" charset="0"/>
            </a:endParaRPr>
          </a:p>
        </p:txBody>
      </p:sp>
      <p:sp>
        <p:nvSpPr>
          <p:cNvPr id="2186" name="Rectangle 138"/>
          <p:cNvSpPr>
            <a:spLocks noChangeArrowheads="1"/>
          </p:cNvSpPr>
          <p:nvPr/>
        </p:nvSpPr>
        <p:spPr bwMode="auto">
          <a:xfrm>
            <a:off x="2963863" y="3092450"/>
            <a:ext cx="92075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e</a:t>
            </a:r>
            <a:endParaRPr lang="en-US">
              <a:latin typeface="Arial" pitchFamily="-109" charset="0"/>
            </a:endParaRPr>
          </a:p>
        </p:txBody>
      </p:sp>
      <p:sp>
        <p:nvSpPr>
          <p:cNvPr id="2187" name="Rectangle 139"/>
          <p:cNvSpPr>
            <a:spLocks noChangeArrowheads="1"/>
          </p:cNvSpPr>
          <p:nvPr/>
        </p:nvSpPr>
        <p:spPr bwMode="auto">
          <a:xfrm>
            <a:off x="1374775" y="2903538"/>
            <a:ext cx="128588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FF0000"/>
                </a:solidFill>
                <a:latin typeface="Arial" pitchFamily="-109" charset="0"/>
              </a:rPr>
              <a:t>O</a:t>
            </a:r>
            <a:endParaRPr lang="en-US">
              <a:latin typeface="Arial" pitchFamily="-109" charset="0"/>
            </a:endParaRPr>
          </a:p>
        </p:txBody>
      </p:sp>
      <p:sp>
        <p:nvSpPr>
          <p:cNvPr id="2188" name="Rectangle 140"/>
          <p:cNvSpPr>
            <a:spLocks noChangeArrowheads="1"/>
          </p:cNvSpPr>
          <p:nvPr/>
        </p:nvSpPr>
        <p:spPr bwMode="auto">
          <a:xfrm>
            <a:off x="1519238" y="2903538"/>
            <a:ext cx="119062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FF0000"/>
                </a:solidFill>
                <a:latin typeface="Arial" pitchFamily="-109" charset="0"/>
              </a:rPr>
              <a:t>H</a:t>
            </a:r>
            <a:endParaRPr lang="en-US">
              <a:latin typeface="Arial" pitchFamily="-109" charset="0"/>
            </a:endParaRPr>
          </a:p>
        </p:txBody>
      </p:sp>
      <p:sp>
        <p:nvSpPr>
          <p:cNvPr id="2189" name="Rectangle 141"/>
          <p:cNvSpPr>
            <a:spLocks noChangeArrowheads="1"/>
          </p:cNvSpPr>
          <p:nvPr/>
        </p:nvSpPr>
        <p:spPr bwMode="auto">
          <a:xfrm>
            <a:off x="5978525" y="2868613"/>
            <a:ext cx="128588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O</a:t>
            </a:r>
            <a:endParaRPr lang="en-US">
              <a:latin typeface="Arial" pitchFamily="-109" charset="0"/>
            </a:endParaRPr>
          </a:p>
        </p:txBody>
      </p:sp>
      <p:sp>
        <p:nvSpPr>
          <p:cNvPr id="2190" name="Rectangle 142"/>
          <p:cNvSpPr>
            <a:spLocks noChangeArrowheads="1"/>
          </p:cNvSpPr>
          <p:nvPr/>
        </p:nvSpPr>
        <p:spPr bwMode="auto">
          <a:xfrm>
            <a:off x="6796088" y="2405063"/>
            <a:ext cx="36512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l</a:t>
            </a:r>
            <a:endParaRPr lang="en-US">
              <a:latin typeface="Arial" pitchFamily="-109" charset="0"/>
            </a:endParaRPr>
          </a:p>
        </p:txBody>
      </p:sp>
      <p:sp>
        <p:nvSpPr>
          <p:cNvPr id="2191" name="Rectangle 143"/>
          <p:cNvSpPr>
            <a:spLocks noChangeArrowheads="1"/>
          </p:cNvSpPr>
          <p:nvPr/>
        </p:nvSpPr>
        <p:spPr bwMode="auto">
          <a:xfrm>
            <a:off x="6851650" y="2405063"/>
            <a:ext cx="36513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i</a:t>
            </a:r>
            <a:endParaRPr lang="en-US">
              <a:latin typeface="Arial" pitchFamily="-109" charset="0"/>
            </a:endParaRPr>
          </a:p>
        </p:txBody>
      </p:sp>
      <p:sp>
        <p:nvSpPr>
          <p:cNvPr id="2192" name="Rectangle 144"/>
          <p:cNvSpPr>
            <a:spLocks noChangeArrowheads="1"/>
          </p:cNvSpPr>
          <p:nvPr/>
        </p:nvSpPr>
        <p:spPr bwMode="auto">
          <a:xfrm>
            <a:off x="6907213" y="2405063"/>
            <a:ext cx="9207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g</a:t>
            </a:r>
            <a:endParaRPr lang="en-US">
              <a:latin typeface="Arial" pitchFamily="-109" charset="0"/>
            </a:endParaRPr>
          </a:p>
        </p:txBody>
      </p:sp>
      <p:sp>
        <p:nvSpPr>
          <p:cNvPr id="2193" name="Rectangle 145"/>
          <p:cNvSpPr>
            <a:spLocks noChangeArrowheads="1"/>
          </p:cNvSpPr>
          <p:nvPr/>
        </p:nvSpPr>
        <p:spPr bwMode="auto">
          <a:xfrm>
            <a:off x="7016750" y="2405063"/>
            <a:ext cx="9207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n</a:t>
            </a:r>
            <a:endParaRPr lang="en-US">
              <a:latin typeface="Arial" pitchFamily="-109" charset="0"/>
            </a:endParaRPr>
          </a:p>
        </p:txBody>
      </p:sp>
      <p:sp>
        <p:nvSpPr>
          <p:cNvPr id="2194" name="Rectangle 146"/>
          <p:cNvSpPr>
            <a:spLocks noChangeArrowheads="1"/>
          </p:cNvSpPr>
          <p:nvPr/>
        </p:nvSpPr>
        <p:spPr bwMode="auto">
          <a:xfrm>
            <a:off x="7126288" y="2405063"/>
            <a:ext cx="36512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i</a:t>
            </a:r>
            <a:endParaRPr lang="en-US">
              <a:latin typeface="Arial" pitchFamily="-109" charset="0"/>
            </a:endParaRPr>
          </a:p>
        </p:txBody>
      </p:sp>
      <p:sp>
        <p:nvSpPr>
          <p:cNvPr id="2195" name="Rectangle 147"/>
          <p:cNvSpPr>
            <a:spLocks noChangeArrowheads="1"/>
          </p:cNvSpPr>
          <p:nvPr/>
        </p:nvSpPr>
        <p:spPr bwMode="auto">
          <a:xfrm>
            <a:off x="7181850" y="2405063"/>
            <a:ext cx="9207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n</a:t>
            </a:r>
            <a:endParaRPr lang="en-US">
              <a:latin typeface="Arial" pitchFamily="-109" charset="0"/>
            </a:endParaRPr>
          </a:p>
        </p:txBody>
      </p:sp>
      <p:sp>
        <p:nvSpPr>
          <p:cNvPr id="2196" name="Rectangle 148"/>
          <p:cNvSpPr>
            <a:spLocks noChangeArrowheads="1"/>
          </p:cNvSpPr>
          <p:nvPr/>
        </p:nvSpPr>
        <p:spPr bwMode="auto">
          <a:xfrm>
            <a:off x="4378325" y="2903538"/>
            <a:ext cx="138113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M</a:t>
            </a:r>
            <a:endParaRPr lang="en-US">
              <a:latin typeface="Arial" pitchFamily="-109" charset="0"/>
            </a:endParaRPr>
          </a:p>
        </p:txBody>
      </p:sp>
      <p:sp>
        <p:nvSpPr>
          <p:cNvPr id="2197" name="Rectangle 149"/>
          <p:cNvSpPr>
            <a:spLocks noChangeArrowheads="1"/>
          </p:cNvSpPr>
          <p:nvPr/>
        </p:nvSpPr>
        <p:spPr bwMode="auto">
          <a:xfrm>
            <a:off x="4529138" y="2903538"/>
            <a:ext cx="9207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e</a:t>
            </a:r>
            <a:endParaRPr lang="en-US">
              <a:latin typeface="Arial" pitchFamily="-109" charset="0"/>
            </a:endParaRPr>
          </a:p>
        </p:txBody>
      </p:sp>
      <p:sp>
        <p:nvSpPr>
          <p:cNvPr id="2198" name="Rectangle 150"/>
          <p:cNvSpPr>
            <a:spLocks noChangeArrowheads="1"/>
          </p:cNvSpPr>
          <p:nvPr/>
        </p:nvSpPr>
        <p:spPr bwMode="auto">
          <a:xfrm>
            <a:off x="4638675" y="2903538"/>
            <a:ext cx="128588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O</a:t>
            </a:r>
            <a:endParaRPr lang="en-US">
              <a:latin typeface="Arial" pitchFamily="-109" charset="0"/>
            </a:endParaRPr>
          </a:p>
        </p:txBody>
      </p:sp>
      <p:sp>
        <p:nvSpPr>
          <p:cNvPr id="2199" name="Rectangle 151"/>
          <p:cNvSpPr>
            <a:spLocks noChangeArrowheads="1"/>
          </p:cNvSpPr>
          <p:nvPr/>
        </p:nvSpPr>
        <p:spPr bwMode="auto">
          <a:xfrm>
            <a:off x="5419725" y="2668588"/>
            <a:ext cx="128588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O</a:t>
            </a:r>
            <a:endParaRPr lang="en-US">
              <a:latin typeface="Arial" pitchFamily="-109" charset="0"/>
            </a:endParaRPr>
          </a:p>
        </p:txBody>
      </p:sp>
      <p:sp>
        <p:nvSpPr>
          <p:cNvPr id="2200" name="Rectangle 152"/>
          <p:cNvSpPr>
            <a:spLocks noChangeArrowheads="1"/>
          </p:cNvSpPr>
          <p:nvPr/>
        </p:nvSpPr>
        <p:spPr bwMode="auto">
          <a:xfrm>
            <a:off x="4492625" y="2057400"/>
            <a:ext cx="36513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l</a:t>
            </a:r>
            <a:endParaRPr lang="en-US">
              <a:latin typeface="Arial" pitchFamily="-109" charset="0"/>
            </a:endParaRPr>
          </a:p>
        </p:txBody>
      </p:sp>
      <p:sp>
        <p:nvSpPr>
          <p:cNvPr id="2201" name="Rectangle 153"/>
          <p:cNvSpPr>
            <a:spLocks noChangeArrowheads="1"/>
          </p:cNvSpPr>
          <p:nvPr/>
        </p:nvSpPr>
        <p:spPr bwMode="auto">
          <a:xfrm>
            <a:off x="4548188" y="2057400"/>
            <a:ext cx="36512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i</a:t>
            </a:r>
            <a:endParaRPr lang="en-US">
              <a:latin typeface="Arial" pitchFamily="-109" charset="0"/>
            </a:endParaRPr>
          </a:p>
        </p:txBody>
      </p:sp>
      <p:sp>
        <p:nvSpPr>
          <p:cNvPr id="2202" name="Rectangle 154"/>
          <p:cNvSpPr>
            <a:spLocks noChangeArrowheads="1"/>
          </p:cNvSpPr>
          <p:nvPr/>
        </p:nvSpPr>
        <p:spPr bwMode="auto">
          <a:xfrm>
            <a:off x="4603750" y="2057400"/>
            <a:ext cx="92075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g</a:t>
            </a:r>
            <a:endParaRPr lang="en-US">
              <a:latin typeface="Arial" pitchFamily="-109" charset="0"/>
            </a:endParaRPr>
          </a:p>
        </p:txBody>
      </p:sp>
      <p:sp>
        <p:nvSpPr>
          <p:cNvPr id="2203" name="Rectangle 155"/>
          <p:cNvSpPr>
            <a:spLocks noChangeArrowheads="1"/>
          </p:cNvSpPr>
          <p:nvPr/>
        </p:nvSpPr>
        <p:spPr bwMode="auto">
          <a:xfrm>
            <a:off x="4713288" y="2057400"/>
            <a:ext cx="92075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n</a:t>
            </a:r>
            <a:endParaRPr lang="en-US">
              <a:latin typeface="Arial" pitchFamily="-109" charset="0"/>
            </a:endParaRPr>
          </a:p>
        </p:txBody>
      </p:sp>
      <p:sp>
        <p:nvSpPr>
          <p:cNvPr id="2204" name="Rectangle 156"/>
          <p:cNvSpPr>
            <a:spLocks noChangeArrowheads="1"/>
          </p:cNvSpPr>
          <p:nvPr/>
        </p:nvSpPr>
        <p:spPr bwMode="auto">
          <a:xfrm>
            <a:off x="4822825" y="2057400"/>
            <a:ext cx="36513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i</a:t>
            </a:r>
            <a:endParaRPr lang="en-US">
              <a:latin typeface="Arial" pitchFamily="-109" charset="0"/>
            </a:endParaRPr>
          </a:p>
        </p:txBody>
      </p:sp>
      <p:sp>
        <p:nvSpPr>
          <p:cNvPr id="2205" name="Rectangle 157"/>
          <p:cNvSpPr>
            <a:spLocks noChangeArrowheads="1"/>
          </p:cNvSpPr>
          <p:nvPr/>
        </p:nvSpPr>
        <p:spPr bwMode="auto">
          <a:xfrm>
            <a:off x="4878388" y="2057400"/>
            <a:ext cx="92075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n</a:t>
            </a:r>
            <a:endParaRPr lang="en-US">
              <a:latin typeface="Arial" pitchFamily="-109" charset="0"/>
            </a:endParaRPr>
          </a:p>
        </p:txBody>
      </p:sp>
      <p:sp>
        <p:nvSpPr>
          <p:cNvPr id="2206" name="Rectangle 158"/>
          <p:cNvSpPr>
            <a:spLocks noChangeArrowheads="1"/>
          </p:cNvSpPr>
          <p:nvPr/>
        </p:nvSpPr>
        <p:spPr bwMode="auto">
          <a:xfrm>
            <a:off x="5972175" y="2405063"/>
            <a:ext cx="128588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O</a:t>
            </a:r>
            <a:endParaRPr lang="en-US">
              <a:latin typeface="Arial" pitchFamily="-109" charset="0"/>
            </a:endParaRPr>
          </a:p>
        </p:txBody>
      </p:sp>
      <p:sp>
        <p:nvSpPr>
          <p:cNvPr id="2207" name="Rectangle 159"/>
          <p:cNvSpPr>
            <a:spLocks noChangeArrowheads="1"/>
          </p:cNvSpPr>
          <p:nvPr/>
        </p:nvSpPr>
        <p:spPr bwMode="auto">
          <a:xfrm>
            <a:off x="6116638" y="2405063"/>
            <a:ext cx="119062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H</a:t>
            </a:r>
            <a:endParaRPr lang="en-US">
              <a:latin typeface="Arial" pitchFamily="-109" charset="0"/>
            </a:endParaRPr>
          </a:p>
        </p:txBody>
      </p:sp>
      <p:sp>
        <p:nvSpPr>
          <p:cNvPr id="2208" name="Rectangle 160"/>
          <p:cNvSpPr>
            <a:spLocks noChangeArrowheads="1"/>
          </p:cNvSpPr>
          <p:nvPr/>
        </p:nvSpPr>
        <p:spPr bwMode="auto">
          <a:xfrm>
            <a:off x="6424613" y="3092450"/>
            <a:ext cx="128587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O</a:t>
            </a:r>
            <a:endParaRPr lang="en-US">
              <a:latin typeface="Arial" pitchFamily="-109" charset="0"/>
            </a:endParaRPr>
          </a:p>
        </p:txBody>
      </p:sp>
      <p:sp>
        <p:nvSpPr>
          <p:cNvPr id="2209" name="Rectangle 161"/>
          <p:cNvSpPr>
            <a:spLocks noChangeArrowheads="1"/>
          </p:cNvSpPr>
          <p:nvPr/>
        </p:nvSpPr>
        <p:spPr bwMode="auto">
          <a:xfrm>
            <a:off x="6569075" y="3092450"/>
            <a:ext cx="138113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M</a:t>
            </a:r>
            <a:endParaRPr lang="en-US">
              <a:latin typeface="Arial" pitchFamily="-109" charset="0"/>
            </a:endParaRPr>
          </a:p>
        </p:txBody>
      </p:sp>
      <p:sp>
        <p:nvSpPr>
          <p:cNvPr id="2210" name="Rectangle 162"/>
          <p:cNvSpPr>
            <a:spLocks noChangeArrowheads="1"/>
          </p:cNvSpPr>
          <p:nvPr/>
        </p:nvSpPr>
        <p:spPr bwMode="auto">
          <a:xfrm>
            <a:off x="6719888" y="3092450"/>
            <a:ext cx="92075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e</a:t>
            </a:r>
            <a:endParaRPr lang="en-US">
              <a:latin typeface="Arial" pitchFamily="-109" charset="0"/>
            </a:endParaRPr>
          </a:p>
        </p:txBody>
      </p:sp>
      <p:sp>
        <p:nvSpPr>
          <p:cNvPr id="2211" name="Rectangle 163"/>
          <p:cNvSpPr>
            <a:spLocks noChangeArrowheads="1"/>
          </p:cNvSpPr>
          <p:nvPr/>
        </p:nvSpPr>
        <p:spPr bwMode="auto">
          <a:xfrm>
            <a:off x="5130800" y="2903538"/>
            <a:ext cx="128588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FF0000"/>
                </a:solidFill>
                <a:latin typeface="Arial" pitchFamily="-109" charset="0"/>
              </a:rPr>
              <a:t>O</a:t>
            </a:r>
            <a:endParaRPr lang="en-US">
              <a:latin typeface="Arial" pitchFamily="-109" charset="0"/>
            </a:endParaRPr>
          </a:p>
        </p:txBody>
      </p:sp>
      <p:sp>
        <p:nvSpPr>
          <p:cNvPr id="2212" name="Rectangle 164"/>
          <p:cNvSpPr>
            <a:spLocks noChangeArrowheads="1"/>
          </p:cNvSpPr>
          <p:nvPr/>
        </p:nvSpPr>
        <p:spPr bwMode="auto">
          <a:xfrm>
            <a:off x="5275263" y="2903538"/>
            <a:ext cx="119062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FF0000"/>
                </a:solidFill>
                <a:latin typeface="Arial" pitchFamily="-109" charset="0"/>
              </a:rPr>
              <a:t>H</a:t>
            </a:r>
            <a:endParaRPr lang="en-US">
              <a:latin typeface="Arial" pitchFamily="-109" charset="0"/>
            </a:endParaRPr>
          </a:p>
        </p:txBody>
      </p:sp>
      <p:sp>
        <p:nvSpPr>
          <p:cNvPr id="2213" name="Rectangle 165"/>
          <p:cNvSpPr>
            <a:spLocks noChangeArrowheads="1"/>
          </p:cNvSpPr>
          <p:nvPr/>
        </p:nvSpPr>
        <p:spPr bwMode="auto">
          <a:xfrm>
            <a:off x="4478338" y="3635375"/>
            <a:ext cx="119062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FF0000"/>
                </a:solidFill>
                <a:latin typeface="Arial" pitchFamily="-109" charset="0"/>
              </a:rPr>
              <a:t>H</a:t>
            </a:r>
            <a:endParaRPr lang="en-US">
              <a:latin typeface="Arial" pitchFamily="-109" charset="0"/>
            </a:endParaRPr>
          </a:p>
        </p:txBody>
      </p:sp>
      <p:sp>
        <p:nvSpPr>
          <p:cNvPr id="2214" name="Rectangle 166"/>
          <p:cNvSpPr>
            <a:spLocks noChangeArrowheads="1"/>
          </p:cNvSpPr>
          <p:nvPr/>
        </p:nvSpPr>
        <p:spPr bwMode="auto">
          <a:xfrm>
            <a:off x="4613275" y="3635375"/>
            <a:ext cx="128588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FF0000"/>
                </a:solidFill>
                <a:latin typeface="Arial" pitchFamily="-109" charset="0"/>
              </a:rPr>
              <a:t>O</a:t>
            </a:r>
            <a:endParaRPr lang="en-US">
              <a:latin typeface="Arial" pitchFamily="-109" charset="0"/>
            </a:endParaRPr>
          </a:p>
        </p:txBody>
      </p:sp>
      <p:sp>
        <p:nvSpPr>
          <p:cNvPr id="2215" name="Rectangle 167"/>
          <p:cNvSpPr>
            <a:spLocks noChangeArrowheads="1"/>
          </p:cNvSpPr>
          <p:nvPr/>
        </p:nvSpPr>
        <p:spPr bwMode="auto">
          <a:xfrm>
            <a:off x="3398838" y="3130550"/>
            <a:ext cx="46037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 </a:t>
            </a:r>
            <a:endParaRPr lang="en-US">
              <a:latin typeface="Arial" pitchFamily="-109" charset="0"/>
            </a:endParaRPr>
          </a:p>
        </p:txBody>
      </p:sp>
      <p:sp>
        <p:nvSpPr>
          <p:cNvPr id="2216" name="Rectangle 168"/>
          <p:cNvSpPr>
            <a:spLocks noChangeArrowheads="1"/>
          </p:cNvSpPr>
          <p:nvPr/>
        </p:nvSpPr>
        <p:spPr bwMode="auto">
          <a:xfrm>
            <a:off x="879475" y="3670300"/>
            <a:ext cx="128588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FF0000"/>
                </a:solidFill>
                <a:latin typeface="Arial" pitchFamily="-109" charset="0"/>
              </a:rPr>
              <a:t>O</a:t>
            </a:r>
            <a:endParaRPr lang="en-US">
              <a:latin typeface="Arial" pitchFamily="-109" charset="0"/>
            </a:endParaRPr>
          </a:p>
        </p:txBody>
      </p:sp>
      <p:sp>
        <p:nvSpPr>
          <p:cNvPr id="2217" name="Rectangle 169"/>
          <p:cNvSpPr>
            <a:spLocks noChangeArrowheads="1"/>
          </p:cNvSpPr>
          <p:nvPr/>
        </p:nvSpPr>
        <p:spPr bwMode="auto">
          <a:xfrm>
            <a:off x="1217613" y="3873500"/>
            <a:ext cx="128587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FF0000"/>
                </a:solidFill>
                <a:latin typeface="Arial" pitchFamily="-109" charset="0"/>
              </a:rPr>
              <a:t>O</a:t>
            </a:r>
            <a:endParaRPr lang="en-US">
              <a:latin typeface="Arial" pitchFamily="-109" charset="0"/>
            </a:endParaRPr>
          </a:p>
        </p:txBody>
      </p:sp>
      <p:sp>
        <p:nvSpPr>
          <p:cNvPr id="2218" name="Rectangle 170"/>
          <p:cNvSpPr>
            <a:spLocks noChangeArrowheads="1"/>
          </p:cNvSpPr>
          <p:nvPr/>
        </p:nvSpPr>
        <p:spPr bwMode="auto">
          <a:xfrm>
            <a:off x="771525" y="4073525"/>
            <a:ext cx="138113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FF0000"/>
                </a:solidFill>
                <a:latin typeface="Arial" pitchFamily="-109" charset="0"/>
              </a:rPr>
              <a:t>M</a:t>
            </a:r>
            <a:endParaRPr lang="en-US">
              <a:latin typeface="Arial" pitchFamily="-109" charset="0"/>
            </a:endParaRPr>
          </a:p>
        </p:txBody>
      </p:sp>
      <p:sp>
        <p:nvSpPr>
          <p:cNvPr id="2219" name="Rectangle 171"/>
          <p:cNvSpPr>
            <a:spLocks noChangeArrowheads="1"/>
          </p:cNvSpPr>
          <p:nvPr/>
        </p:nvSpPr>
        <p:spPr bwMode="auto">
          <a:xfrm>
            <a:off x="922338" y="4073525"/>
            <a:ext cx="92075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FF0000"/>
                </a:solidFill>
                <a:latin typeface="Arial" pitchFamily="-109" charset="0"/>
              </a:rPr>
              <a:t>e</a:t>
            </a:r>
            <a:endParaRPr lang="en-US">
              <a:latin typeface="Arial" pitchFamily="-109" charset="0"/>
            </a:endParaRPr>
          </a:p>
        </p:txBody>
      </p:sp>
      <p:pic>
        <p:nvPicPr>
          <p:cNvPr id="2220" name="Picture 172" descr="ChemIndex_actio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90800" y="3200400"/>
            <a:ext cx="2143125" cy="1905000"/>
          </a:xfrm>
          <a:prstGeom prst="rect">
            <a:avLst/>
          </a:prstGeom>
          <a:noFill/>
        </p:spPr>
      </p:pic>
      <p:pic>
        <p:nvPicPr>
          <p:cNvPr id="2221" name="Picture 173" descr="ChemIndex_actio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853719">
            <a:off x="152400" y="5334000"/>
            <a:ext cx="2143125" cy="1905000"/>
          </a:xfrm>
          <a:prstGeom prst="rect">
            <a:avLst/>
          </a:prstGeom>
          <a:noFill/>
        </p:spPr>
      </p:pic>
      <p:pic>
        <p:nvPicPr>
          <p:cNvPr id="2222" name="Picture 174" descr="ChemIndex_action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800600" y="4419600"/>
            <a:ext cx="2143125" cy="1905000"/>
          </a:xfrm>
          <a:prstGeom prst="rect">
            <a:avLst/>
          </a:prstGeom>
          <a:noFill/>
        </p:spPr>
      </p:pic>
      <p:pic>
        <p:nvPicPr>
          <p:cNvPr id="2223" name="Picture 175" descr="ChemIndex_action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 rot="-1412195">
            <a:off x="-381000" y="-381000"/>
            <a:ext cx="2143125" cy="1905000"/>
          </a:xfrm>
          <a:prstGeom prst="rect">
            <a:avLst/>
          </a:prstGeom>
          <a:noFill/>
        </p:spPr>
      </p:pic>
      <p:pic>
        <p:nvPicPr>
          <p:cNvPr id="2224" name="Picture 176" descr="ChemIndex_action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000875" y="0"/>
            <a:ext cx="2143125" cy="1905000"/>
          </a:xfrm>
          <a:prstGeom prst="rect">
            <a:avLst/>
          </a:prstGeom>
          <a:noFill/>
        </p:spPr>
      </p:pic>
      <p:pic>
        <p:nvPicPr>
          <p:cNvPr id="2225" name="Picture 177" descr="ChemIndex_action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rot="868148">
            <a:off x="1066800" y="3614738"/>
            <a:ext cx="2362200" cy="2100262"/>
          </a:xfrm>
          <a:prstGeom prst="rect">
            <a:avLst/>
          </a:prstGeom>
          <a:noFill/>
        </p:spPr>
      </p:pic>
      <p:pic>
        <p:nvPicPr>
          <p:cNvPr id="2226" name="Picture 178" descr="ChemIndex_action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590800" y="5410200"/>
            <a:ext cx="2438400" cy="2166938"/>
          </a:xfrm>
          <a:prstGeom prst="rect">
            <a:avLst/>
          </a:prstGeom>
          <a:noFill/>
        </p:spPr>
      </p:pic>
      <p:pic>
        <p:nvPicPr>
          <p:cNvPr id="2227" name="Picture 179" descr="ChemIndex_action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743200" y="-381000"/>
            <a:ext cx="1752600" cy="1557338"/>
          </a:xfrm>
          <a:prstGeom prst="rect">
            <a:avLst/>
          </a:prstGeom>
          <a:noFill/>
        </p:spPr>
      </p:pic>
      <p:pic>
        <p:nvPicPr>
          <p:cNvPr id="2228" name="Picture 180" descr="ChemIndex_action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752600" y="5562600"/>
            <a:ext cx="2143125" cy="1905000"/>
          </a:xfrm>
          <a:prstGeom prst="rect">
            <a:avLst/>
          </a:prstGeom>
          <a:noFill/>
        </p:spPr>
      </p:pic>
      <p:pic>
        <p:nvPicPr>
          <p:cNvPr id="2229" name="Picture 181" descr="ChemIndex_action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 rot="1463321">
            <a:off x="7000875" y="3200400"/>
            <a:ext cx="2143125" cy="1905000"/>
          </a:xfrm>
          <a:prstGeom prst="rect">
            <a:avLst/>
          </a:prstGeom>
          <a:noFill/>
        </p:spPr>
      </p:pic>
      <p:pic>
        <p:nvPicPr>
          <p:cNvPr id="2230" name="Picture 182" descr="ChemIndex_action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3276600" y="4419600"/>
            <a:ext cx="2143125" cy="1905000"/>
          </a:xfrm>
          <a:prstGeom prst="rect">
            <a:avLst/>
          </a:prstGeom>
          <a:noFill/>
        </p:spPr>
      </p:pic>
      <p:pic>
        <p:nvPicPr>
          <p:cNvPr id="2231" name="Picture 183" descr="ChemIndex_action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000875" y="1828800"/>
            <a:ext cx="2143125" cy="1905000"/>
          </a:xfrm>
          <a:prstGeom prst="rect">
            <a:avLst/>
          </a:prstGeom>
          <a:noFill/>
        </p:spPr>
      </p:pic>
      <p:pic>
        <p:nvPicPr>
          <p:cNvPr id="2232" name="Picture 184" descr="ChemIndex_action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 rot="-2308725">
            <a:off x="4800600" y="2743200"/>
            <a:ext cx="2819400" cy="2506663"/>
          </a:xfrm>
          <a:prstGeom prst="rect">
            <a:avLst/>
          </a:prstGeom>
          <a:noFill/>
        </p:spPr>
      </p:pic>
      <p:pic>
        <p:nvPicPr>
          <p:cNvPr id="2233" name="Picture 185" descr="ChemIndex_action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2743200" y="2514600"/>
            <a:ext cx="2143125" cy="1905000"/>
          </a:xfrm>
          <a:prstGeom prst="rect">
            <a:avLst/>
          </a:prstGeom>
          <a:noFill/>
        </p:spPr>
      </p:pic>
      <p:pic>
        <p:nvPicPr>
          <p:cNvPr id="2234" name="Picture 186" descr="ChemIndex_action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-457200" y="4114800"/>
            <a:ext cx="2143125" cy="1905000"/>
          </a:xfrm>
          <a:prstGeom prst="rect">
            <a:avLst/>
          </a:prstGeom>
          <a:noFill/>
        </p:spPr>
      </p:pic>
      <p:pic>
        <p:nvPicPr>
          <p:cNvPr id="2235" name="Picture 187" descr="ChemIndex_action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1219200" y="-457200"/>
            <a:ext cx="2143125" cy="1905000"/>
          </a:xfrm>
          <a:prstGeom prst="rect">
            <a:avLst/>
          </a:prstGeom>
          <a:noFill/>
        </p:spPr>
      </p:pic>
      <p:pic>
        <p:nvPicPr>
          <p:cNvPr id="2236" name="Picture 188" descr="ChemIndex_action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5476875" y="3581400"/>
            <a:ext cx="2143125" cy="1905000"/>
          </a:xfrm>
          <a:prstGeom prst="rect">
            <a:avLst/>
          </a:prstGeom>
          <a:noFill/>
        </p:spPr>
      </p:pic>
      <p:pic>
        <p:nvPicPr>
          <p:cNvPr id="2237" name="Picture 189" descr="ChemIndex_action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228600" y="4648200"/>
            <a:ext cx="2143125" cy="1905000"/>
          </a:xfrm>
          <a:prstGeom prst="rect">
            <a:avLst/>
          </a:prstGeom>
          <a:noFill/>
        </p:spPr>
      </p:pic>
      <p:pic>
        <p:nvPicPr>
          <p:cNvPr id="2238" name="Picture 190" descr="ChemIndex_action"/>
          <p:cNvPicPr>
            <a:picLocks noChangeAspect="1" noChangeArrowheads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 rot="-1527308">
            <a:off x="4267200" y="5410200"/>
            <a:ext cx="2143125" cy="1905000"/>
          </a:xfrm>
          <a:prstGeom prst="rect">
            <a:avLst/>
          </a:prstGeom>
          <a:noFill/>
        </p:spPr>
      </p:pic>
      <p:pic>
        <p:nvPicPr>
          <p:cNvPr id="2239" name="Picture 191" descr="ChemIndex_action"/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 rot="1046364">
            <a:off x="228600" y="685800"/>
            <a:ext cx="2143125" cy="1905000"/>
          </a:xfrm>
          <a:prstGeom prst="rect">
            <a:avLst/>
          </a:prstGeom>
          <a:noFill/>
        </p:spPr>
      </p:pic>
      <p:pic>
        <p:nvPicPr>
          <p:cNvPr id="2240" name="Picture 192" descr="ChemIndex_action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-457200" y="2362200"/>
            <a:ext cx="1752600" cy="1557338"/>
          </a:xfrm>
          <a:prstGeom prst="rect">
            <a:avLst/>
          </a:prstGeom>
          <a:noFill/>
        </p:spPr>
      </p:pic>
      <p:pic>
        <p:nvPicPr>
          <p:cNvPr id="2241" name="Picture 193" descr="ChemIndex_action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391400" y="1143000"/>
            <a:ext cx="1752600" cy="1557338"/>
          </a:xfrm>
          <a:prstGeom prst="rect">
            <a:avLst/>
          </a:prstGeom>
          <a:noFill/>
        </p:spPr>
      </p:pic>
      <p:pic>
        <p:nvPicPr>
          <p:cNvPr id="2242" name="Picture 194" descr="ChemIndex_action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 rot="1494355">
            <a:off x="1666875" y="3200400"/>
            <a:ext cx="2143125" cy="1905000"/>
          </a:xfrm>
          <a:prstGeom prst="rect">
            <a:avLst/>
          </a:prstGeom>
          <a:noFill/>
        </p:spPr>
      </p:pic>
      <p:pic>
        <p:nvPicPr>
          <p:cNvPr id="2243" name="Picture 195" descr="ChemIndex_action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6553200" y="2438400"/>
            <a:ext cx="2143125" cy="1905000"/>
          </a:xfrm>
          <a:prstGeom prst="rect">
            <a:avLst/>
          </a:prstGeom>
          <a:noFill/>
        </p:spPr>
      </p:pic>
      <p:pic>
        <p:nvPicPr>
          <p:cNvPr id="2244" name="Picture 196" descr="ChemIndex_action"/>
          <p:cNvPicPr>
            <a:picLocks noChangeAspect="1" noChangeArrowheads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 rot="2256592">
            <a:off x="3995738" y="3157538"/>
            <a:ext cx="1905000" cy="2143125"/>
          </a:xfrm>
          <a:prstGeom prst="rect">
            <a:avLst/>
          </a:prstGeom>
          <a:noFill/>
        </p:spPr>
      </p:pic>
      <p:pic>
        <p:nvPicPr>
          <p:cNvPr id="2245" name="Picture 197" descr="ChemIndex_action"/>
          <p:cNvPicPr>
            <a:picLocks noChangeAspect="1" noChangeArrowheads="1"/>
          </p:cNvPicPr>
          <p:nvPr/>
        </p:nvPicPr>
        <p:blipFill>
          <a:blip r:embed="rId25"/>
          <a:srcRect/>
          <a:stretch>
            <a:fillRect/>
          </a:stretch>
        </p:blipFill>
        <p:spPr bwMode="auto">
          <a:xfrm>
            <a:off x="4038600" y="-457200"/>
            <a:ext cx="2143125" cy="1905000"/>
          </a:xfrm>
          <a:prstGeom prst="rect">
            <a:avLst/>
          </a:prstGeom>
          <a:noFill/>
        </p:spPr>
      </p:pic>
      <p:pic>
        <p:nvPicPr>
          <p:cNvPr id="2246" name="Picture 198" descr="ChemIndex_action"/>
          <p:cNvPicPr>
            <a:picLocks noChangeAspect="1" noChangeArrowheads="1"/>
          </p:cNvPicPr>
          <p:nvPr/>
        </p:nvPicPr>
        <p:blipFill>
          <a:blip r:embed="rId26"/>
          <a:srcRect/>
          <a:stretch>
            <a:fillRect/>
          </a:stretch>
        </p:blipFill>
        <p:spPr bwMode="auto">
          <a:xfrm>
            <a:off x="5257800" y="1066800"/>
            <a:ext cx="2143125" cy="1905000"/>
          </a:xfrm>
          <a:prstGeom prst="rect">
            <a:avLst/>
          </a:prstGeom>
          <a:noFill/>
        </p:spPr>
      </p:pic>
      <p:pic>
        <p:nvPicPr>
          <p:cNvPr id="2247" name="Picture 199" descr="ChemIndex_action"/>
          <p:cNvPicPr>
            <a:picLocks noChangeAspect="1" noChangeArrowheads="1"/>
          </p:cNvPicPr>
          <p:nvPr/>
        </p:nvPicPr>
        <p:blipFill>
          <a:blip r:embed="rId27"/>
          <a:srcRect/>
          <a:stretch>
            <a:fillRect/>
          </a:stretch>
        </p:blipFill>
        <p:spPr bwMode="auto">
          <a:xfrm>
            <a:off x="5781675" y="-457200"/>
            <a:ext cx="2143125" cy="1905000"/>
          </a:xfrm>
          <a:prstGeom prst="rect">
            <a:avLst/>
          </a:prstGeom>
          <a:noFill/>
        </p:spPr>
      </p:pic>
      <p:pic>
        <p:nvPicPr>
          <p:cNvPr id="2248" name="Picture 200" descr="ChemIndex_action"/>
          <p:cNvPicPr>
            <a:picLocks noChangeAspect="1" noChangeArrowheads="1"/>
          </p:cNvPicPr>
          <p:nvPr/>
        </p:nvPicPr>
        <p:blipFill>
          <a:blip r:embed="rId28"/>
          <a:srcRect/>
          <a:stretch>
            <a:fillRect/>
          </a:stretch>
        </p:blipFill>
        <p:spPr bwMode="auto">
          <a:xfrm rot="1693780">
            <a:off x="-457200" y="3114675"/>
            <a:ext cx="1905000" cy="2143125"/>
          </a:xfrm>
          <a:prstGeom prst="rect">
            <a:avLst/>
          </a:prstGeom>
          <a:noFill/>
        </p:spPr>
      </p:pic>
      <p:pic>
        <p:nvPicPr>
          <p:cNvPr id="2249" name="Picture 201" descr="ChemIndex_action"/>
          <p:cNvPicPr>
            <a:picLocks noChangeAspect="1" noChangeArrowheads="1"/>
          </p:cNvPicPr>
          <p:nvPr/>
        </p:nvPicPr>
        <p:blipFill>
          <a:blip r:embed="rId29"/>
          <a:srcRect/>
          <a:stretch>
            <a:fillRect/>
          </a:stretch>
        </p:blipFill>
        <p:spPr bwMode="auto">
          <a:xfrm>
            <a:off x="6629400" y="1295400"/>
            <a:ext cx="2143125" cy="1905000"/>
          </a:xfrm>
          <a:prstGeom prst="rect">
            <a:avLst/>
          </a:prstGeom>
          <a:noFill/>
        </p:spPr>
      </p:pic>
      <p:pic>
        <p:nvPicPr>
          <p:cNvPr id="2250" name="Picture 202" descr="ChemIndex_action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 rot="1494355">
            <a:off x="1830388" y="3225800"/>
            <a:ext cx="457200" cy="1905000"/>
          </a:xfrm>
          <a:prstGeom prst="rect">
            <a:avLst/>
          </a:prstGeom>
          <a:noFill/>
        </p:spPr>
      </p:pic>
      <p:pic>
        <p:nvPicPr>
          <p:cNvPr id="2251" name="Picture 203" descr="ChemIndex_action"/>
          <p:cNvPicPr>
            <a:picLocks noChangeAspect="1" noChangeArrowheads="1"/>
          </p:cNvPicPr>
          <p:nvPr/>
        </p:nvPicPr>
        <p:blipFill>
          <a:blip r:embed="rId30"/>
          <a:srcRect/>
          <a:stretch>
            <a:fillRect/>
          </a:stretch>
        </p:blipFill>
        <p:spPr bwMode="auto">
          <a:xfrm rot="-2403746">
            <a:off x="2895600" y="1743075"/>
            <a:ext cx="1905000" cy="2143125"/>
          </a:xfrm>
          <a:prstGeom prst="rect">
            <a:avLst/>
          </a:prstGeom>
          <a:noFill/>
        </p:spPr>
      </p:pic>
      <p:pic>
        <p:nvPicPr>
          <p:cNvPr id="2252" name="Picture 204" descr="ChemIndex_action"/>
          <p:cNvPicPr>
            <a:picLocks noChangeAspect="1" noChangeArrowheads="1"/>
          </p:cNvPicPr>
          <p:nvPr/>
        </p:nvPicPr>
        <p:blipFill>
          <a:blip r:embed="rId31"/>
          <a:srcRect/>
          <a:stretch>
            <a:fillRect/>
          </a:stretch>
        </p:blipFill>
        <p:spPr bwMode="auto">
          <a:xfrm>
            <a:off x="5562600" y="5562600"/>
            <a:ext cx="2143125" cy="1905000"/>
          </a:xfrm>
          <a:prstGeom prst="rect">
            <a:avLst/>
          </a:prstGeom>
          <a:noFill/>
        </p:spPr>
      </p:pic>
      <p:pic>
        <p:nvPicPr>
          <p:cNvPr id="2253" name="Picture 205" descr="ChemIndex_action"/>
          <p:cNvPicPr>
            <a:picLocks noChangeAspect="1" noChangeArrowheads="1"/>
          </p:cNvPicPr>
          <p:nvPr/>
        </p:nvPicPr>
        <p:blipFill>
          <a:blip r:embed="rId31"/>
          <a:srcRect/>
          <a:stretch>
            <a:fillRect/>
          </a:stretch>
        </p:blipFill>
        <p:spPr bwMode="auto">
          <a:xfrm rot="1011208">
            <a:off x="-609600" y="1066800"/>
            <a:ext cx="2143125" cy="1905000"/>
          </a:xfrm>
          <a:prstGeom prst="rect">
            <a:avLst/>
          </a:prstGeom>
          <a:noFill/>
        </p:spPr>
      </p:pic>
      <p:pic>
        <p:nvPicPr>
          <p:cNvPr id="2254" name="Picture 206" descr="ChemIndex_action"/>
          <p:cNvPicPr>
            <a:picLocks noChangeAspect="1" noChangeArrowheads="1"/>
          </p:cNvPicPr>
          <p:nvPr/>
        </p:nvPicPr>
        <p:blipFill>
          <a:blip r:embed="rId29"/>
          <a:srcRect/>
          <a:stretch>
            <a:fillRect/>
          </a:stretch>
        </p:blipFill>
        <p:spPr bwMode="auto">
          <a:xfrm>
            <a:off x="228600" y="228600"/>
            <a:ext cx="2143125" cy="1905000"/>
          </a:xfrm>
          <a:prstGeom prst="rect">
            <a:avLst/>
          </a:prstGeom>
          <a:noFill/>
        </p:spPr>
      </p:pic>
      <p:pic>
        <p:nvPicPr>
          <p:cNvPr id="2255" name="Picture 207" descr="ChemIndex_action"/>
          <p:cNvPicPr>
            <a:picLocks noChangeAspect="1" noChangeArrowheads="1"/>
          </p:cNvPicPr>
          <p:nvPr/>
        </p:nvPicPr>
        <p:blipFill>
          <a:blip r:embed="rId32"/>
          <a:srcRect/>
          <a:stretch>
            <a:fillRect/>
          </a:stretch>
        </p:blipFill>
        <p:spPr bwMode="auto">
          <a:xfrm>
            <a:off x="6924675" y="3810000"/>
            <a:ext cx="2143125" cy="1895475"/>
          </a:xfrm>
          <a:prstGeom prst="rect">
            <a:avLst/>
          </a:prstGeom>
          <a:noFill/>
        </p:spPr>
      </p:pic>
      <p:pic>
        <p:nvPicPr>
          <p:cNvPr id="2256" name="Picture 208" descr="ChemIndex_action"/>
          <p:cNvPicPr>
            <a:picLocks noChangeAspect="1" noChangeArrowheads="1"/>
          </p:cNvPicPr>
          <p:nvPr/>
        </p:nvPicPr>
        <p:blipFill>
          <a:blip r:embed="rId33"/>
          <a:srcRect/>
          <a:stretch>
            <a:fillRect/>
          </a:stretch>
        </p:blipFill>
        <p:spPr bwMode="auto">
          <a:xfrm rot="2399355">
            <a:off x="2605088" y="4470400"/>
            <a:ext cx="1770062" cy="1990725"/>
          </a:xfrm>
          <a:prstGeom prst="rect">
            <a:avLst/>
          </a:prstGeom>
          <a:noFill/>
        </p:spPr>
      </p:pic>
      <p:pic>
        <p:nvPicPr>
          <p:cNvPr id="2265" name="Picture 217" descr="ChemIndex_action"/>
          <p:cNvPicPr>
            <a:picLocks noChangeAspect="1" noChangeArrowheads="1"/>
          </p:cNvPicPr>
          <p:nvPr/>
        </p:nvPicPr>
        <p:blipFill>
          <a:blip r:embed="rId29"/>
          <a:srcRect/>
          <a:stretch>
            <a:fillRect/>
          </a:stretch>
        </p:blipFill>
        <p:spPr bwMode="auto">
          <a:xfrm>
            <a:off x="6172200" y="2057400"/>
            <a:ext cx="2143125" cy="1905000"/>
          </a:xfrm>
          <a:prstGeom prst="rect">
            <a:avLst/>
          </a:prstGeom>
          <a:noFill/>
        </p:spPr>
      </p:pic>
      <p:pic>
        <p:nvPicPr>
          <p:cNvPr id="2267" name="Picture 219" descr="ChemIndex_action"/>
          <p:cNvPicPr>
            <a:picLocks noChangeAspect="1" noChangeArrowheads="1"/>
          </p:cNvPicPr>
          <p:nvPr/>
        </p:nvPicPr>
        <p:blipFill>
          <a:blip r:embed="rId34"/>
          <a:srcRect/>
          <a:stretch>
            <a:fillRect/>
          </a:stretch>
        </p:blipFill>
        <p:spPr bwMode="auto">
          <a:xfrm>
            <a:off x="4410075" y="4724400"/>
            <a:ext cx="2143125" cy="1905000"/>
          </a:xfrm>
          <a:prstGeom prst="rect">
            <a:avLst/>
          </a:prstGeom>
          <a:noFill/>
        </p:spPr>
      </p:pic>
      <p:pic>
        <p:nvPicPr>
          <p:cNvPr id="2268" name="Picture 220" descr="ChemIndex_action"/>
          <p:cNvPicPr>
            <a:picLocks noChangeAspect="1" noChangeArrowheads="1"/>
          </p:cNvPicPr>
          <p:nvPr/>
        </p:nvPicPr>
        <p:blipFill>
          <a:blip r:embed="rId34"/>
          <a:srcRect/>
          <a:stretch>
            <a:fillRect/>
          </a:stretch>
        </p:blipFill>
        <p:spPr bwMode="auto">
          <a:xfrm>
            <a:off x="1219200" y="3886200"/>
            <a:ext cx="2143125" cy="1905000"/>
          </a:xfrm>
          <a:prstGeom prst="rect">
            <a:avLst/>
          </a:prstGeom>
          <a:noFill/>
        </p:spPr>
      </p:pic>
      <p:sp>
        <p:nvSpPr>
          <p:cNvPr id="210" name="TextBox 209"/>
          <p:cNvSpPr txBox="1"/>
          <p:nvPr/>
        </p:nvSpPr>
        <p:spPr>
          <a:xfrm>
            <a:off x="2078038" y="1635889"/>
            <a:ext cx="4865687" cy="286232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Left">
                <a:rot lat="0" lon="0" rev="0"/>
              </a:camera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6000" b="1" dirty="0" smtClean="0">
                <a:effectLst>
                  <a:glow rad="228600">
                    <a:schemeClr val="accent3">
                      <a:alpha val="75000"/>
                    </a:schemeClr>
                  </a:glow>
                  <a:outerShdw blurRad="60007" dist="310007" dir="7680000" sy="30000" kx="1300200" algn="ctr">
                    <a:srgbClr val="000000">
                      <a:alpha val="32000"/>
                    </a:srgbClr>
                  </a:outerShdw>
                </a:effectLst>
              </a:rPr>
              <a:t>Dissolved</a:t>
            </a:r>
          </a:p>
          <a:p>
            <a:pPr algn="ctr"/>
            <a:r>
              <a:rPr lang="en-US" sz="6000" b="1" dirty="0" smtClean="0">
                <a:effectLst>
                  <a:glow rad="228600">
                    <a:schemeClr val="accent3">
                      <a:alpha val="75000"/>
                    </a:schemeClr>
                  </a:glow>
                  <a:outerShdw blurRad="60007" dist="310007" dir="7680000" sy="30000" kx="1300200" algn="ctr">
                    <a:srgbClr val="000000">
                      <a:alpha val="32000"/>
                    </a:srgbClr>
                  </a:outerShdw>
                </a:effectLst>
              </a:rPr>
              <a:t>Organic </a:t>
            </a:r>
          </a:p>
          <a:p>
            <a:pPr algn="ctr"/>
            <a:r>
              <a:rPr lang="en-US" sz="6000" b="1" dirty="0" smtClean="0">
                <a:effectLst>
                  <a:glow rad="228600">
                    <a:schemeClr val="accent3">
                      <a:alpha val="75000"/>
                    </a:schemeClr>
                  </a:glow>
                  <a:outerShdw blurRad="60007" dist="310007" dir="7680000" sy="30000" kx="1300200" algn="ctr">
                    <a:srgbClr val="000000">
                      <a:alpha val="32000"/>
                    </a:srgbClr>
                  </a:outerShdw>
                </a:effectLst>
              </a:rPr>
              <a:t>Matter</a:t>
            </a:r>
            <a:endParaRPr lang="en-US" sz="6000" b="1" dirty="0">
              <a:effectLst>
                <a:glow rad="228600">
                  <a:schemeClr val="accent3">
                    <a:alpha val="75000"/>
                  </a:schemeClr>
                </a:glow>
                <a:outerShdw blurRad="60007" dist="310007" dir="7680000" sy="30000" kx="1300200" algn="ctr">
                  <a:srgbClr val="000000">
                    <a:alpha val="32000"/>
                  </a:srgbClr>
                </a:outerShdw>
              </a:effectLst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228600" y="6411590"/>
            <a:ext cx="88392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Slides and figures from Mark Williams, Diane McKnight, Bailey Simone, Rose Cory, Matt Miller, Rachel Gabor, </a:t>
            </a:r>
            <a:r>
              <a:rPr lang="en-US" sz="1400" dirty="0" err="1" smtClean="0"/>
              <a:t>Eran</a:t>
            </a:r>
            <a:r>
              <a:rPr lang="en-US" sz="1400" dirty="0" smtClean="0"/>
              <a:t> Hood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05" name="Text Box 17"/>
          <p:cNvSpPr txBox="1">
            <a:spLocks noChangeArrowheads="1"/>
          </p:cNvSpPr>
          <p:nvPr/>
        </p:nvSpPr>
        <p:spPr bwMode="auto">
          <a:xfrm>
            <a:off x="365125" y="2419350"/>
            <a:ext cx="8186738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Quinones found in enzymes, e.g ubiquinone, and formed by lignin oxidation. </a:t>
            </a:r>
          </a:p>
        </p:txBody>
      </p:sp>
      <p:graphicFrame>
        <p:nvGraphicFramePr>
          <p:cNvPr id="63506" name="Object 18"/>
          <p:cNvGraphicFramePr>
            <a:graphicFrameLocks noChangeAspect="1"/>
          </p:cNvGraphicFramePr>
          <p:nvPr>
            <p:ph sz="half" idx="1"/>
          </p:nvPr>
        </p:nvGraphicFramePr>
        <p:xfrm>
          <a:off x="1431925" y="296863"/>
          <a:ext cx="6088063" cy="1971675"/>
        </p:xfrm>
        <a:graphic>
          <a:graphicData uri="http://schemas.openxmlformats.org/presentationml/2006/ole">
            <p:oleObj spid="_x0000_s62466" name="CS ChemDraw Drawing" r:id="rId3" imgW="6088320" imgH="1971000" progId="">
              <p:embed/>
            </p:oleObj>
          </a:graphicData>
        </a:graphic>
      </p:graphicFrame>
      <p:sp>
        <p:nvSpPr>
          <p:cNvPr id="63516" name="Rectangle 28"/>
          <p:cNvSpPr>
            <a:spLocks noGrp="1" noChangeArrowheads="1"/>
          </p:cNvSpPr>
          <p:nvPr>
            <p:ph type="body" sz="half" idx="2"/>
          </p:nvPr>
        </p:nvSpPr>
        <p:spPr>
          <a:xfrm>
            <a:off x="4057650" y="3462338"/>
            <a:ext cx="5086350" cy="2900362"/>
          </a:xfrm>
        </p:spPr>
        <p:txBody>
          <a:bodyPr/>
          <a:lstStyle/>
          <a:p>
            <a:r>
              <a:rPr lang="en-US" sz="2400" b="1">
                <a:solidFill>
                  <a:schemeClr val="accent2"/>
                </a:solidFill>
              </a:rPr>
              <a:t>Forms of this complex are found throughout cells</a:t>
            </a:r>
          </a:p>
          <a:p>
            <a:r>
              <a:rPr lang="en-US" sz="2400" b="1">
                <a:solidFill>
                  <a:schemeClr val="accent2"/>
                </a:solidFill>
              </a:rPr>
              <a:t>Important in electron transfer reactions, such as the oxidation of NADH</a:t>
            </a:r>
          </a:p>
          <a:p>
            <a:r>
              <a:rPr lang="en-US" sz="2400" b="1">
                <a:solidFill>
                  <a:schemeClr val="accent2"/>
                </a:solidFill>
              </a:rPr>
              <a:t>Also known as coenzyme Q</a:t>
            </a:r>
          </a:p>
        </p:txBody>
      </p:sp>
      <p:sp>
        <p:nvSpPr>
          <p:cNvPr id="63507" name="Text Box 19"/>
          <p:cNvSpPr txBox="1">
            <a:spLocks noChangeArrowheads="1"/>
          </p:cNvSpPr>
          <p:nvPr/>
        </p:nvSpPr>
        <p:spPr bwMode="auto">
          <a:xfrm>
            <a:off x="327025" y="482600"/>
            <a:ext cx="9969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chemeClr val="accent2"/>
                </a:solidFill>
              </a:rPr>
              <a:t>“Q”</a:t>
            </a:r>
          </a:p>
        </p:txBody>
      </p:sp>
      <p:sp>
        <p:nvSpPr>
          <p:cNvPr id="63508" name="Line 20"/>
          <p:cNvSpPr>
            <a:spLocks noChangeShapeType="1"/>
          </p:cNvSpPr>
          <p:nvPr/>
        </p:nvSpPr>
        <p:spPr bwMode="auto">
          <a:xfrm>
            <a:off x="1123950" y="895350"/>
            <a:ext cx="266700" cy="17145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509" name="Text Box 21"/>
          <p:cNvSpPr txBox="1">
            <a:spLocks noChangeArrowheads="1"/>
          </p:cNvSpPr>
          <p:nvPr/>
        </p:nvSpPr>
        <p:spPr bwMode="auto">
          <a:xfrm>
            <a:off x="7508875" y="387350"/>
            <a:ext cx="13525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chemeClr val="accent2"/>
                </a:solidFill>
              </a:rPr>
              <a:t>“HQ”</a:t>
            </a:r>
          </a:p>
        </p:txBody>
      </p:sp>
      <p:sp>
        <p:nvSpPr>
          <p:cNvPr id="63510" name="Line 22"/>
          <p:cNvSpPr>
            <a:spLocks noChangeShapeType="1"/>
          </p:cNvSpPr>
          <p:nvPr/>
        </p:nvSpPr>
        <p:spPr bwMode="auto">
          <a:xfrm flipH="1">
            <a:off x="7067550" y="952500"/>
            <a:ext cx="647700" cy="9525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3514" name="Picture 26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rcRect/>
              <a:stretch>
                <a:fillRect/>
              </a:stretch>
            </p:blipFill>
          </mc:Choice>
          <mc:Fallback>
            <p:blipFill>
              <a:blip r:embed="rId5"/>
              <a:srcRect/>
              <a:stretch>
                <a:fillRect/>
              </a:stretch>
            </p:blipFill>
          </mc:Fallback>
        </mc:AlternateContent>
        <p:spPr bwMode="auto">
          <a:xfrm>
            <a:off x="228600" y="3570288"/>
            <a:ext cx="3600450" cy="198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3517" name="Text Box 29"/>
          <p:cNvSpPr txBox="1">
            <a:spLocks noChangeArrowheads="1"/>
          </p:cNvSpPr>
          <p:nvPr/>
        </p:nvSpPr>
        <p:spPr bwMode="auto">
          <a:xfrm>
            <a:off x="479425" y="5775325"/>
            <a:ext cx="17097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2"/>
                </a:solidFill>
              </a:rPr>
              <a:t>Ubiquinone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6827"/>
            <a:ext cx="9144000" cy="6555641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6000" dirty="0" smtClean="0"/>
          </a:p>
          <a:p>
            <a:pPr algn="ctr"/>
            <a:r>
              <a:rPr lang="en-US" sz="6000" dirty="0" smtClean="0"/>
              <a:t>Brief </a:t>
            </a:r>
          </a:p>
          <a:p>
            <a:pPr algn="ctr"/>
            <a:r>
              <a:rPr lang="en-US" sz="6000" dirty="0" smtClean="0"/>
              <a:t>Interlude</a:t>
            </a:r>
          </a:p>
          <a:p>
            <a:pPr algn="ctr"/>
            <a:r>
              <a:rPr lang="en-US" sz="6000" dirty="0" smtClean="0"/>
              <a:t>For </a:t>
            </a:r>
          </a:p>
          <a:p>
            <a:pPr algn="ctr"/>
            <a:r>
              <a:rPr lang="en-US" sz="6000" dirty="0" smtClean="0"/>
              <a:t>More </a:t>
            </a:r>
          </a:p>
          <a:p>
            <a:pPr algn="ctr"/>
            <a:r>
              <a:rPr lang="en-US" sz="6000" dirty="0" smtClean="0"/>
              <a:t>Chemistry</a:t>
            </a:r>
          </a:p>
          <a:p>
            <a:pPr algn="ctr"/>
            <a:endParaRPr lang="en-US" sz="6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ChemIndex_acti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4876800"/>
            <a:ext cx="2143125" cy="1905000"/>
          </a:xfrm>
          <a:prstGeom prst="rect">
            <a:avLst/>
          </a:prstGeom>
          <a:noFill/>
        </p:spPr>
      </p:pic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609600"/>
            <a:ext cx="2476500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24600" y="5105400"/>
            <a:ext cx="2476500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837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457200"/>
            <a:ext cx="2476500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8374" name="Line 6"/>
          <p:cNvSpPr>
            <a:spLocks noChangeShapeType="1"/>
          </p:cNvSpPr>
          <p:nvPr/>
        </p:nvSpPr>
        <p:spPr bwMode="auto">
          <a:xfrm>
            <a:off x="1609725" y="3349625"/>
            <a:ext cx="111125" cy="20320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75" name="Line 7"/>
          <p:cNvSpPr>
            <a:spLocks noChangeShapeType="1"/>
          </p:cNvSpPr>
          <p:nvPr/>
        </p:nvSpPr>
        <p:spPr bwMode="auto">
          <a:xfrm>
            <a:off x="1657350" y="3349625"/>
            <a:ext cx="87313" cy="16033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76" name="Line 8"/>
          <p:cNvSpPr>
            <a:spLocks noChangeShapeType="1"/>
          </p:cNvSpPr>
          <p:nvPr/>
        </p:nvSpPr>
        <p:spPr bwMode="auto">
          <a:xfrm>
            <a:off x="1724025" y="3554413"/>
            <a:ext cx="223838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77" name="Line 9"/>
          <p:cNvSpPr>
            <a:spLocks noChangeShapeType="1"/>
          </p:cNvSpPr>
          <p:nvPr/>
        </p:nvSpPr>
        <p:spPr bwMode="auto">
          <a:xfrm flipV="1">
            <a:off x="1944688" y="3349625"/>
            <a:ext cx="111125" cy="20320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78" name="Line 10"/>
          <p:cNvSpPr>
            <a:spLocks noChangeShapeType="1"/>
          </p:cNvSpPr>
          <p:nvPr/>
        </p:nvSpPr>
        <p:spPr bwMode="auto">
          <a:xfrm flipV="1">
            <a:off x="1922463" y="3349625"/>
            <a:ext cx="87312" cy="16033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79" name="Line 11"/>
          <p:cNvSpPr>
            <a:spLocks noChangeShapeType="1"/>
          </p:cNvSpPr>
          <p:nvPr/>
        </p:nvSpPr>
        <p:spPr bwMode="auto">
          <a:xfrm flipH="1" flipV="1">
            <a:off x="1944688" y="3149600"/>
            <a:ext cx="111125" cy="200025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80" name="Line 12"/>
          <p:cNvSpPr>
            <a:spLocks noChangeShapeType="1"/>
          </p:cNvSpPr>
          <p:nvPr/>
        </p:nvSpPr>
        <p:spPr bwMode="auto">
          <a:xfrm flipH="1">
            <a:off x="1724025" y="3151188"/>
            <a:ext cx="223838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81" name="Line 13"/>
          <p:cNvSpPr>
            <a:spLocks noChangeShapeType="1"/>
          </p:cNvSpPr>
          <p:nvPr/>
        </p:nvSpPr>
        <p:spPr bwMode="auto">
          <a:xfrm flipH="1">
            <a:off x="1747838" y="3192463"/>
            <a:ext cx="177800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82" name="Line 14"/>
          <p:cNvSpPr>
            <a:spLocks noChangeShapeType="1"/>
          </p:cNvSpPr>
          <p:nvPr/>
        </p:nvSpPr>
        <p:spPr bwMode="auto">
          <a:xfrm flipV="1">
            <a:off x="1609725" y="3149600"/>
            <a:ext cx="111125" cy="200025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83" name="Line 15"/>
          <p:cNvSpPr>
            <a:spLocks noChangeShapeType="1"/>
          </p:cNvSpPr>
          <p:nvPr/>
        </p:nvSpPr>
        <p:spPr bwMode="auto">
          <a:xfrm flipV="1">
            <a:off x="1944688" y="2947988"/>
            <a:ext cx="111125" cy="201612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84" name="Line 16"/>
          <p:cNvSpPr>
            <a:spLocks noChangeShapeType="1"/>
          </p:cNvSpPr>
          <p:nvPr/>
        </p:nvSpPr>
        <p:spPr bwMode="auto">
          <a:xfrm>
            <a:off x="2058988" y="2951163"/>
            <a:ext cx="146050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85" name="Line 17"/>
          <p:cNvSpPr>
            <a:spLocks noChangeShapeType="1"/>
          </p:cNvSpPr>
          <p:nvPr/>
        </p:nvSpPr>
        <p:spPr bwMode="auto">
          <a:xfrm flipH="1" flipV="1">
            <a:off x="1944688" y="2747963"/>
            <a:ext cx="111125" cy="200025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86" name="Line 18"/>
          <p:cNvSpPr>
            <a:spLocks noChangeShapeType="1"/>
          </p:cNvSpPr>
          <p:nvPr/>
        </p:nvSpPr>
        <p:spPr bwMode="auto">
          <a:xfrm flipV="1">
            <a:off x="2346325" y="2833688"/>
            <a:ext cx="127000" cy="7620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87" name="Line 19"/>
          <p:cNvSpPr>
            <a:spLocks noChangeShapeType="1"/>
          </p:cNvSpPr>
          <p:nvPr/>
        </p:nvSpPr>
        <p:spPr bwMode="auto">
          <a:xfrm>
            <a:off x="2473325" y="2833688"/>
            <a:ext cx="195263" cy="11430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88" name="Line 20"/>
          <p:cNvSpPr>
            <a:spLocks noChangeShapeType="1"/>
          </p:cNvSpPr>
          <p:nvPr/>
        </p:nvSpPr>
        <p:spPr bwMode="auto">
          <a:xfrm>
            <a:off x="2514600" y="2808288"/>
            <a:ext cx="153988" cy="92075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89" name="Line 21"/>
          <p:cNvSpPr>
            <a:spLocks noChangeShapeType="1"/>
          </p:cNvSpPr>
          <p:nvPr/>
        </p:nvSpPr>
        <p:spPr bwMode="auto">
          <a:xfrm flipV="1">
            <a:off x="2668588" y="2833688"/>
            <a:ext cx="192087" cy="11430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90" name="Line 22"/>
          <p:cNvSpPr>
            <a:spLocks noChangeShapeType="1"/>
          </p:cNvSpPr>
          <p:nvPr/>
        </p:nvSpPr>
        <p:spPr bwMode="auto">
          <a:xfrm flipV="1">
            <a:off x="2863850" y="2603500"/>
            <a:ext cx="1588" cy="231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91" name="Line 23"/>
          <p:cNvSpPr>
            <a:spLocks noChangeShapeType="1"/>
          </p:cNvSpPr>
          <p:nvPr/>
        </p:nvSpPr>
        <p:spPr bwMode="auto">
          <a:xfrm flipV="1">
            <a:off x="2824163" y="2628900"/>
            <a:ext cx="1587" cy="1809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92" name="Line 24"/>
          <p:cNvSpPr>
            <a:spLocks noChangeShapeType="1"/>
          </p:cNvSpPr>
          <p:nvPr/>
        </p:nvSpPr>
        <p:spPr bwMode="auto">
          <a:xfrm flipH="1" flipV="1">
            <a:off x="2668588" y="2486025"/>
            <a:ext cx="192087" cy="11430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93" name="Line 25"/>
          <p:cNvSpPr>
            <a:spLocks noChangeShapeType="1"/>
          </p:cNvSpPr>
          <p:nvPr/>
        </p:nvSpPr>
        <p:spPr bwMode="auto">
          <a:xfrm flipH="1">
            <a:off x="2473325" y="2486025"/>
            <a:ext cx="195263" cy="11430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94" name="Line 26"/>
          <p:cNvSpPr>
            <a:spLocks noChangeShapeType="1"/>
          </p:cNvSpPr>
          <p:nvPr/>
        </p:nvSpPr>
        <p:spPr bwMode="auto">
          <a:xfrm flipH="1">
            <a:off x="2514600" y="2533650"/>
            <a:ext cx="153988" cy="92075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95" name="Line 27"/>
          <p:cNvSpPr>
            <a:spLocks noChangeShapeType="1"/>
          </p:cNvSpPr>
          <p:nvPr/>
        </p:nvSpPr>
        <p:spPr bwMode="auto">
          <a:xfrm flipV="1">
            <a:off x="2474913" y="2603500"/>
            <a:ext cx="1587" cy="231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96" name="Line 28"/>
          <p:cNvSpPr>
            <a:spLocks noChangeShapeType="1"/>
          </p:cNvSpPr>
          <p:nvPr/>
        </p:nvSpPr>
        <p:spPr bwMode="auto">
          <a:xfrm flipV="1">
            <a:off x="2860675" y="2508250"/>
            <a:ext cx="153988" cy="92075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97" name="Line 29"/>
          <p:cNvSpPr>
            <a:spLocks noChangeShapeType="1"/>
          </p:cNvSpPr>
          <p:nvPr/>
        </p:nvSpPr>
        <p:spPr bwMode="auto">
          <a:xfrm flipH="1">
            <a:off x="1387475" y="3351213"/>
            <a:ext cx="22542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98" name="Line 30"/>
          <p:cNvSpPr>
            <a:spLocks noChangeShapeType="1"/>
          </p:cNvSpPr>
          <p:nvPr/>
        </p:nvSpPr>
        <p:spPr bwMode="auto">
          <a:xfrm flipH="1" flipV="1">
            <a:off x="1274763" y="3146425"/>
            <a:ext cx="111125" cy="20320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99" name="Line 31"/>
          <p:cNvSpPr>
            <a:spLocks noChangeShapeType="1"/>
          </p:cNvSpPr>
          <p:nvPr/>
        </p:nvSpPr>
        <p:spPr bwMode="auto">
          <a:xfrm flipH="1" flipV="1">
            <a:off x="1250950" y="3187700"/>
            <a:ext cx="88900" cy="161925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00" name="Line 32"/>
          <p:cNvSpPr>
            <a:spLocks noChangeShapeType="1"/>
          </p:cNvSpPr>
          <p:nvPr/>
        </p:nvSpPr>
        <p:spPr bwMode="auto">
          <a:xfrm flipH="1">
            <a:off x="1050925" y="3149600"/>
            <a:ext cx="227013" cy="1588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01" name="Line 33"/>
          <p:cNvSpPr>
            <a:spLocks noChangeShapeType="1"/>
          </p:cNvSpPr>
          <p:nvPr/>
        </p:nvSpPr>
        <p:spPr bwMode="auto">
          <a:xfrm flipH="1">
            <a:off x="938213" y="3146425"/>
            <a:ext cx="111125" cy="20320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02" name="Line 34"/>
          <p:cNvSpPr>
            <a:spLocks noChangeShapeType="1"/>
          </p:cNvSpPr>
          <p:nvPr/>
        </p:nvSpPr>
        <p:spPr bwMode="auto">
          <a:xfrm flipH="1">
            <a:off x="984250" y="3187700"/>
            <a:ext cx="88900" cy="161925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03" name="Line 35"/>
          <p:cNvSpPr>
            <a:spLocks noChangeShapeType="1"/>
          </p:cNvSpPr>
          <p:nvPr/>
        </p:nvSpPr>
        <p:spPr bwMode="auto">
          <a:xfrm>
            <a:off x="938213" y="3349625"/>
            <a:ext cx="111125" cy="20320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04" name="Line 36"/>
          <p:cNvSpPr>
            <a:spLocks noChangeShapeType="1"/>
          </p:cNvSpPr>
          <p:nvPr/>
        </p:nvSpPr>
        <p:spPr bwMode="auto">
          <a:xfrm>
            <a:off x="1050925" y="3554413"/>
            <a:ext cx="227013" cy="158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05" name="Line 37"/>
          <p:cNvSpPr>
            <a:spLocks noChangeShapeType="1"/>
          </p:cNvSpPr>
          <p:nvPr/>
        </p:nvSpPr>
        <p:spPr bwMode="auto">
          <a:xfrm>
            <a:off x="1074738" y="3513138"/>
            <a:ext cx="177800" cy="158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06" name="Line 38"/>
          <p:cNvSpPr>
            <a:spLocks noChangeShapeType="1"/>
          </p:cNvSpPr>
          <p:nvPr/>
        </p:nvSpPr>
        <p:spPr bwMode="auto">
          <a:xfrm flipH="1">
            <a:off x="1274763" y="3349625"/>
            <a:ext cx="111125" cy="20320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07" name="Line 39"/>
          <p:cNvSpPr>
            <a:spLocks noChangeShapeType="1"/>
          </p:cNvSpPr>
          <p:nvPr/>
        </p:nvSpPr>
        <p:spPr bwMode="auto">
          <a:xfrm flipH="1" flipV="1">
            <a:off x="954088" y="3048000"/>
            <a:ext cx="96837" cy="101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08" name="Line 40"/>
          <p:cNvSpPr>
            <a:spLocks noChangeShapeType="1"/>
          </p:cNvSpPr>
          <p:nvPr/>
        </p:nvSpPr>
        <p:spPr bwMode="auto">
          <a:xfrm flipH="1">
            <a:off x="1798638" y="2751138"/>
            <a:ext cx="14922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09" name="Line 41"/>
          <p:cNvSpPr>
            <a:spLocks noChangeShapeType="1"/>
          </p:cNvSpPr>
          <p:nvPr/>
        </p:nvSpPr>
        <p:spPr bwMode="auto">
          <a:xfrm flipH="1" flipV="1">
            <a:off x="1563688" y="2582863"/>
            <a:ext cx="101600" cy="10795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10" name="Line 42"/>
          <p:cNvSpPr>
            <a:spLocks noChangeShapeType="1"/>
          </p:cNvSpPr>
          <p:nvPr/>
        </p:nvSpPr>
        <p:spPr bwMode="auto">
          <a:xfrm flipV="1">
            <a:off x="1565275" y="2360613"/>
            <a:ext cx="60325" cy="2238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11" name="Line 43"/>
          <p:cNvSpPr>
            <a:spLocks noChangeShapeType="1"/>
          </p:cNvSpPr>
          <p:nvPr/>
        </p:nvSpPr>
        <p:spPr bwMode="auto">
          <a:xfrm flipV="1">
            <a:off x="1531938" y="2371725"/>
            <a:ext cx="47625" cy="177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12" name="Line 44"/>
          <p:cNvSpPr>
            <a:spLocks noChangeShapeType="1"/>
          </p:cNvSpPr>
          <p:nvPr/>
        </p:nvSpPr>
        <p:spPr bwMode="auto">
          <a:xfrm flipH="1" flipV="1">
            <a:off x="1468438" y="2195513"/>
            <a:ext cx="157162" cy="1651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13" name="Line 45"/>
          <p:cNvSpPr>
            <a:spLocks noChangeShapeType="1"/>
          </p:cNvSpPr>
          <p:nvPr/>
        </p:nvSpPr>
        <p:spPr bwMode="auto">
          <a:xfrm flipH="1">
            <a:off x="1250950" y="2195513"/>
            <a:ext cx="217488" cy="58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14" name="Line 46"/>
          <p:cNvSpPr>
            <a:spLocks noChangeShapeType="1"/>
          </p:cNvSpPr>
          <p:nvPr/>
        </p:nvSpPr>
        <p:spPr bwMode="auto">
          <a:xfrm flipH="1">
            <a:off x="1281113" y="2243138"/>
            <a:ext cx="173037" cy="460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15" name="Line 47"/>
          <p:cNvSpPr>
            <a:spLocks noChangeShapeType="1"/>
          </p:cNvSpPr>
          <p:nvPr/>
        </p:nvSpPr>
        <p:spPr bwMode="auto">
          <a:xfrm flipH="1">
            <a:off x="1190625" y="2254250"/>
            <a:ext cx="60325" cy="2270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16" name="Line 48"/>
          <p:cNvSpPr>
            <a:spLocks noChangeShapeType="1"/>
          </p:cNvSpPr>
          <p:nvPr/>
        </p:nvSpPr>
        <p:spPr bwMode="auto">
          <a:xfrm>
            <a:off x="1189038" y="2478088"/>
            <a:ext cx="155575" cy="166687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17" name="Line 49"/>
          <p:cNvSpPr>
            <a:spLocks noChangeShapeType="1"/>
          </p:cNvSpPr>
          <p:nvPr/>
        </p:nvSpPr>
        <p:spPr bwMode="auto">
          <a:xfrm>
            <a:off x="1235075" y="2466975"/>
            <a:ext cx="123825" cy="1317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18" name="Line 50"/>
          <p:cNvSpPr>
            <a:spLocks noChangeShapeType="1"/>
          </p:cNvSpPr>
          <p:nvPr/>
        </p:nvSpPr>
        <p:spPr bwMode="auto">
          <a:xfrm flipH="1">
            <a:off x="1346200" y="2584450"/>
            <a:ext cx="219075" cy="619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19" name="Line 51"/>
          <p:cNvSpPr>
            <a:spLocks noChangeShapeType="1"/>
          </p:cNvSpPr>
          <p:nvPr/>
        </p:nvSpPr>
        <p:spPr bwMode="auto">
          <a:xfrm flipH="1" flipV="1">
            <a:off x="1122363" y="2176463"/>
            <a:ext cx="125412" cy="7620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20" name="Line 52"/>
          <p:cNvSpPr>
            <a:spLocks noChangeShapeType="1"/>
          </p:cNvSpPr>
          <p:nvPr/>
        </p:nvSpPr>
        <p:spPr bwMode="auto">
          <a:xfrm flipH="1">
            <a:off x="1289050" y="2646363"/>
            <a:ext cx="57150" cy="2238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21" name="Line 53"/>
          <p:cNvSpPr>
            <a:spLocks noChangeShapeType="1"/>
          </p:cNvSpPr>
          <p:nvPr/>
        </p:nvSpPr>
        <p:spPr bwMode="auto">
          <a:xfrm flipV="1">
            <a:off x="1944688" y="2547938"/>
            <a:ext cx="111125" cy="200025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22" name="Line 54"/>
          <p:cNvSpPr>
            <a:spLocks noChangeShapeType="1"/>
          </p:cNvSpPr>
          <p:nvPr/>
        </p:nvSpPr>
        <p:spPr bwMode="auto">
          <a:xfrm flipV="1">
            <a:off x="2058988" y="2508250"/>
            <a:ext cx="139700" cy="412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23" name="Line 55"/>
          <p:cNvSpPr>
            <a:spLocks noChangeShapeType="1"/>
          </p:cNvSpPr>
          <p:nvPr/>
        </p:nvSpPr>
        <p:spPr bwMode="auto">
          <a:xfrm>
            <a:off x="2670175" y="2951163"/>
            <a:ext cx="38100" cy="1444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24" name="Line 56"/>
          <p:cNvSpPr>
            <a:spLocks noChangeShapeType="1"/>
          </p:cNvSpPr>
          <p:nvPr/>
        </p:nvSpPr>
        <p:spPr bwMode="auto">
          <a:xfrm flipV="1">
            <a:off x="1277938" y="3048000"/>
            <a:ext cx="96837" cy="101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25" name="Rectangle 57"/>
          <p:cNvSpPr>
            <a:spLocks noChangeArrowheads="1"/>
          </p:cNvSpPr>
          <p:nvPr/>
        </p:nvSpPr>
        <p:spPr bwMode="auto">
          <a:xfrm>
            <a:off x="3390900" y="3027363"/>
            <a:ext cx="669925" cy="793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26" name="Line 58"/>
          <p:cNvSpPr>
            <a:spLocks noChangeShapeType="1"/>
          </p:cNvSpPr>
          <p:nvPr/>
        </p:nvSpPr>
        <p:spPr bwMode="auto">
          <a:xfrm>
            <a:off x="5365750" y="3349625"/>
            <a:ext cx="111125" cy="20320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27" name="Line 59"/>
          <p:cNvSpPr>
            <a:spLocks noChangeShapeType="1"/>
          </p:cNvSpPr>
          <p:nvPr/>
        </p:nvSpPr>
        <p:spPr bwMode="auto">
          <a:xfrm>
            <a:off x="5411788" y="3349625"/>
            <a:ext cx="88900" cy="16033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28" name="Line 60"/>
          <p:cNvSpPr>
            <a:spLocks noChangeShapeType="1"/>
          </p:cNvSpPr>
          <p:nvPr/>
        </p:nvSpPr>
        <p:spPr bwMode="auto">
          <a:xfrm>
            <a:off x="5478463" y="3554413"/>
            <a:ext cx="22542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29" name="Line 61"/>
          <p:cNvSpPr>
            <a:spLocks noChangeShapeType="1"/>
          </p:cNvSpPr>
          <p:nvPr/>
        </p:nvSpPr>
        <p:spPr bwMode="auto">
          <a:xfrm flipV="1">
            <a:off x="5700713" y="3349625"/>
            <a:ext cx="111125" cy="20320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30" name="Line 62"/>
          <p:cNvSpPr>
            <a:spLocks noChangeShapeType="1"/>
          </p:cNvSpPr>
          <p:nvPr/>
        </p:nvSpPr>
        <p:spPr bwMode="auto">
          <a:xfrm flipV="1">
            <a:off x="5676900" y="3349625"/>
            <a:ext cx="88900" cy="16033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31" name="Line 63"/>
          <p:cNvSpPr>
            <a:spLocks noChangeShapeType="1"/>
          </p:cNvSpPr>
          <p:nvPr/>
        </p:nvSpPr>
        <p:spPr bwMode="auto">
          <a:xfrm flipH="1" flipV="1">
            <a:off x="5700713" y="3149600"/>
            <a:ext cx="111125" cy="200025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32" name="Line 64"/>
          <p:cNvSpPr>
            <a:spLocks noChangeShapeType="1"/>
          </p:cNvSpPr>
          <p:nvPr/>
        </p:nvSpPr>
        <p:spPr bwMode="auto">
          <a:xfrm flipH="1">
            <a:off x="5478463" y="3151188"/>
            <a:ext cx="22542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33" name="Line 65"/>
          <p:cNvSpPr>
            <a:spLocks noChangeShapeType="1"/>
          </p:cNvSpPr>
          <p:nvPr/>
        </p:nvSpPr>
        <p:spPr bwMode="auto">
          <a:xfrm flipH="1">
            <a:off x="5503863" y="3192463"/>
            <a:ext cx="17462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34" name="Line 66"/>
          <p:cNvSpPr>
            <a:spLocks noChangeShapeType="1"/>
          </p:cNvSpPr>
          <p:nvPr/>
        </p:nvSpPr>
        <p:spPr bwMode="auto">
          <a:xfrm flipV="1">
            <a:off x="5365750" y="3149600"/>
            <a:ext cx="111125" cy="200025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35" name="Line 67"/>
          <p:cNvSpPr>
            <a:spLocks noChangeShapeType="1"/>
          </p:cNvSpPr>
          <p:nvPr/>
        </p:nvSpPr>
        <p:spPr bwMode="auto">
          <a:xfrm flipV="1">
            <a:off x="5700713" y="2947988"/>
            <a:ext cx="111125" cy="201612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36" name="Line 68"/>
          <p:cNvSpPr>
            <a:spLocks noChangeShapeType="1"/>
          </p:cNvSpPr>
          <p:nvPr/>
        </p:nvSpPr>
        <p:spPr bwMode="auto">
          <a:xfrm>
            <a:off x="5813425" y="2951163"/>
            <a:ext cx="147638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37" name="Line 69"/>
          <p:cNvSpPr>
            <a:spLocks noChangeShapeType="1"/>
          </p:cNvSpPr>
          <p:nvPr/>
        </p:nvSpPr>
        <p:spPr bwMode="auto">
          <a:xfrm flipH="1" flipV="1">
            <a:off x="5700713" y="2747963"/>
            <a:ext cx="111125" cy="200025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38" name="Line 70"/>
          <p:cNvSpPr>
            <a:spLocks noChangeShapeType="1"/>
          </p:cNvSpPr>
          <p:nvPr/>
        </p:nvSpPr>
        <p:spPr bwMode="auto">
          <a:xfrm flipV="1">
            <a:off x="6102350" y="2833688"/>
            <a:ext cx="127000" cy="7620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39" name="Line 71"/>
          <p:cNvSpPr>
            <a:spLocks noChangeShapeType="1"/>
          </p:cNvSpPr>
          <p:nvPr/>
        </p:nvSpPr>
        <p:spPr bwMode="auto">
          <a:xfrm>
            <a:off x="6229350" y="2833688"/>
            <a:ext cx="195263" cy="11430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40" name="Line 72"/>
          <p:cNvSpPr>
            <a:spLocks noChangeShapeType="1"/>
          </p:cNvSpPr>
          <p:nvPr/>
        </p:nvSpPr>
        <p:spPr bwMode="auto">
          <a:xfrm>
            <a:off x="6270625" y="2808288"/>
            <a:ext cx="153988" cy="92075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41" name="Line 73"/>
          <p:cNvSpPr>
            <a:spLocks noChangeShapeType="1"/>
          </p:cNvSpPr>
          <p:nvPr/>
        </p:nvSpPr>
        <p:spPr bwMode="auto">
          <a:xfrm flipV="1">
            <a:off x="6424613" y="2833688"/>
            <a:ext cx="192087" cy="11430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42" name="Line 74"/>
          <p:cNvSpPr>
            <a:spLocks noChangeShapeType="1"/>
          </p:cNvSpPr>
          <p:nvPr/>
        </p:nvSpPr>
        <p:spPr bwMode="auto">
          <a:xfrm flipV="1">
            <a:off x="6619875" y="2603500"/>
            <a:ext cx="1588" cy="231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43" name="Line 75"/>
          <p:cNvSpPr>
            <a:spLocks noChangeShapeType="1"/>
          </p:cNvSpPr>
          <p:nvPr/>
        </p:nvSpPr>
        <p:spPr bwMode="auto">
          <a:xfrm flipV="1">
            <a:off x="6578600" y="2628900"/>
            <a:ext cx="1588" cy="1809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44" name="Line 76"/>
          <p:cNvSpPr>
            <a:spLocks noChangeShapeType="1"/>
          </p:cNvSpPr>
          <p:nvPr/>
        </p:nvSpPr>
        <p:spPr bwMode="auto">
          <a:xfrm flipH="1" flipV="1">
            <a:off x="6424613" y="2486025"/>
            <a:ext cx="192087" cy="11430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45" name="Line 77"/>
          <p:cNvSpPr>
            <a:spLocks noChangeShapeType="1"/>
          </p:cNvSpPr>
          <p:nvPr/>
        </p:nvSpPr>
        <p:spPr bwMode="auto">
          <a:xfrm flipH="1">
            <a:off x="6229350" y="2486025"/>
            <a:ext cx="195263" cy="11430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46" name="Line 78"/>
          <p:cNvSpPr>
            <a:spLocks noChangeShapeType="1"/>
          </p:cNvSpPr>
          <p:nvPr/>
        </p:nvSpPr>
        <p:spPr bwMode="auto">
          <a:xfrm flipH="1">
            <a:off x="6270625" y="2533650"/>
            <a:ext cx="153988" cy="92075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47" name="Line 79"/>
          <p:cNvSpPr>
            <a:spLocks noChangeShapeType="1"/>
          </p:cNvSpPr>
          <p:nvPr/>
        </p:nvSpPr>
        <p:spPr bwMode="auto">
          <a:xfrm flipV="1">
            <a:off x="6230938" y="2603500"/>
            <a:ext cx="1587" cy="231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48" name="Line 80"/>
          <p:cNvSpPr>
            <a:spLocks noChangeShapeType="1"/>
          </p:cNvSpPr>
          <p:nvPr/>
        </p:nvSpPr>
        <p:spPr bwMode="auto">
          <a:xfrm flipV="1">
            <a:off x="6616700" y="2511425"/>
            <a:ext cx="153988" cy="8890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49" name="Line 81"/>
          <p:cNvSpPr>
            <a:spLocks noChangeShapeType="1"/>
          </p:cNvSpPr>
          <p:nvPr/>
        </p:nvSpPr>
        <p:spPr bwMode="auto">
          <a:xfrm flipH="1">
            <a:off x="5143500" y="3351213"/>
            <a:ext cx="223838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50" name="Line 82"/>
          <p:cNvSpPr>
            <a:spLocks noChangeShapeType="1"/>
          </p:cNvSpPr>
          <p:nvPr/>
        </p:nvSpPr>
        <p:spPr bwMode="auto">
          <a:xfrm flipH="1" flipV="1">
            <a:off x="5030788" y="3149600"/>
            <a:ext cx="111125" cy="200025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51" name="Line 83"/>
          <p:cNvSpPr>
            <a:spLocks noChangeShapeType="1"/>
          </p:cNvSpPr>
          <p:nvPr/>
        </p:nvSpPr>
        <p:spPr bwMode="auto">
          <a:xfrm flipH="1" flipV="1">
            <a:off x="5006975" y="3190875"/>
            <a:ext cx="88900" cy="15875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52" name="Line 84"/>
          <p:cNvSpPr>
            <a:spLocks noChangeShapeType="1"/>
          </p:cNvSpPr>
          <p:nvPr/>
        </p:nvSpPr>
        <p:spPr bwMode="auto">
          <a:xfrm flipH="1">
            <a:off x="4806950" y="3151188"/>
            <a:ext cx="225425" cy="158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53" name="Line 85"/>
          <p:cNvSpPr>
            <a:spLocks noChangeShapeType="1"/>
          </p:cNvSpPr>
          <p:nvPr/>
        </p:nvSpPr>
        <p:spPr bwMode="auto">
          <a:xfrm flipH="1">
            <a:off x="4694238" y="3149600"/>
            <a:ext cx="111125" cy="200025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54" name="Line 86"/>
          <p:cNvSpPr>
            <a:spLocks noChangeShapeType="1"/>
          </p:cNvSpPr>
          <p:nvPr/>
        </p:nvSpPr>
        <p:spPr bwMode="auto">
          <a:xfrm flipH="1">
            <a:off x="4740275" y="3190875"/>
            <a:ext cx="88900" cy="15875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55" name="Line 87"/>
          <p:cNvSpPr>
            <a:spLocks noChangeShapeType="1"/>
          </p:cNvSpPr>
          <p:nvPr/>
        </p:nvSpPr>
        <p:spPr bwMode="auto">
          <a:xfrm>
            <a:off x="4694238" y="3349625"/>
            <a:ext cx="111125" cy="20320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56" name="Line 88"/>
          <p:cNvSpPr>
            <a:spLocks noChangeShapeType="1"/>
          </p:cNvSpPr>
          <p:nvPr/>
        </p:nvSpPr>
        <p:spPr bwMode="auto">
          <a:xfrm>
            <a:off x="4806950" y="3554413"/>
            <a:ext cx="225425" cy="158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57" name="Line 89"/>
          <p:cNvSpPr>
            <a:spLocks noChangeShapeType="1"/>
          </p:cNvSpPr>
          <p:nvPr/>
        </p:nvSpPr>
        <p:spPr bwMode="auto">
          <a:xfrm>
            <a:off x="4830763" y="3513138"/>
            <a:ext cx="177800" cy="158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58" name="Line 90"/>
          <p:cNvSpPr>
            <a:spLocks noChangeShapeType="1"/>
          </p:cNvSpPr>
          <p:nvPr/>
        </p:nvSpPr>
        <p:spPr bwMode="auto">
          <a:xfrm flipH="1">
            <a:off x="5030788" y="3349625"/>
            <a:ext cx="111125" cy="20320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59" name="Line 91"/>
          <p:cNvSpPr>
            <a:spLocks noChangeShapeType="1"/>
          </p:cNvSpPr>
          <p:nvPr/>
        </p:nvSpPr>
        <p:spPr bwMode="auto">
          <a:xfrm flipH="1" flipV="1">
            <a:off x="4706938" y="3044825"/>
            <a:ext cx="98425" cy="104775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60" name="Line 92"/>
          <p:cNvSpPr>
            <a:spLocks noChangeShapeType="1"/>
          </p:cNvSpPr>
          <p:nvPr/>
        </p:nvSpPr>
        <p:spPr bwMode="auto">
          <a:xfrm flipH="1">
            <a:off x="5554663" y="2751138"/>
            <a:ext cx="14922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61" name="Line 93"/>
          <p:cNvSpPr>
            <a:spLocks noChangeShapeType="1"/>
          </p:cNvSpPr>
          <p:nvPr/>
        </p:nvSpPr>
        <p:spPr bwMode="auto">
          <a:xfrm flipH="1" flipV="1">
            <a:off x="5319713" y="2584450"/>
            <a:ext cx="103187" cy="1079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62" name="Line 94"/>
          <p:cNvSpPr>
            <a:spLocks noChangeShapeType="1"/>
          </p:cNvSpPr>
          <p:nvPr/>
        </p:nvSpPr>
        <p:spPr bwMode="auto">
          <a:xfrm flipV="1">
            <a:off x="5319713" y="2360613"/>
            <a:ext cx="61912" cy="2238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63" name="Line 95"/>
          <p:cNvSpPr>
            <a:spLocks noChangeShapeType="1"/>
          </p:cNvSpPr>
          <p:nvPr/>
        </p:nvSpPr>
        <p:spPr bwMode="auto">
          <a:xfrm flipV="1">
            <a:off x="5287963" y="2371725"/>
            <a:ext cx="47625" cy="177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64" name="Line 96"/>
          <p:cNvSpPr>
            <a:spLocks noChangeShapeType="1"/>
          </p:cNvSpPr>
          <p:nvPr/>
        </p:nvSpPr>
        <p:spPr bwMode="auto">
          <a:xfrm flipH="1" flipV="1">
            <a:off x="5224463" y="2195513"/>
            <a:ext cx="157162" cy="1651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65" name="Line 97"/>
          <p:cNvSpPr>
            <a:spLocks noChangeShapeType="1"/>
          </p:cNvSpPr>
          <p:nvPr/>
        </p:nvSpPr>
        <p:spPr bwMode="auto">
          <a:xfrm flipH="1">
            <a:off x="5006975" y="2195513"/>
            <a:ext cx="217488" cy="58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66" name="Line 98"/>
          <p:cNvSpPr>
            <a:spLocks noChangeShapeType="1"/>
          </p:cNvSpPr>
          <p:nvPr/>
        </p:nvSpPr>
        <p:spPr bwMode="auto">
          <a:xfrm flipH="1">
            <a:off x="5037138" y="2243138"/>
            <a:ext cx="173037" cy="460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67" name="Line 99"/>
          <p:cNvSpPr>
            <a:spLocks noChangeShapeType="1"/>
          </p:cNvSpPr>
          <p:nvPr/>
        </p:nvSpPr>
        <p:spPr bwMode="auto">
          <a:xfrm flipH="1">
            <a:off x="4946650" y="2254250"/>
            <a:ext cx="60325" cy="2270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68" name="Line 100"/>
          <p:cNvSpPr>
            <a:spLocks noChangeShapeType="1"/>
          </p:cNvSpPr>
          <p:nvPr/>
        </p:nvSpPr>
        <p:spPr bwMode="auto">
          <a:xfrm>
            <a:off x="4945063" y="2478088"/>
            <a:ext cx="153987" cy="166687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69" name="Line 101"/>
          <p:cNvSpPr>
            <a:spLocks noChangeShapeType="1"/>
          </p:cNvSpPr>
          <p:nvPr/>
        </p:nvSpPr>
        <p:spPr bwMode="auto">
          <a:xfrm>
            <a:off x="4991100" y="2466975"/>
            <a:ext cx="123825" cy="1317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70" name="Line 102"/>
          <p:cNvSpPr>
            <a:spLocks noChangeShapeType="1"/>
          </p:cNvSpPr>
          <p:nvPr/>
        </p:nvSpPr>
        <p:spPr bwMode="auto">
          <a:xfrm flipH="1">
            <a:off x="5102225" y="2584450"/>
            <a:ext cx="217488" cy="619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71" name="Line 103"/>
          <p:cNvSpPr>
            <a:spLocks noChangeShapeType="1"/>
          </p:cNvSpPr>
          <p:nvPr/>
        </p:nvSpPr>
        <p:spPr bwMode="auto">
          <a:xfrm flipH="1" flipV="1">
            <a:off x="4878388" y="2176463"/>
            <a:ext cx="125412" cy="7620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72" name="Line 104"/>
          <p:cNvSpPr>
            <a:spLocks noChangeShapeType="1"/>
          </p:cNvSpPr>
          <p:nvPr/>
        </p:nvSpPr>
        <p:spPr bwMode="auto">
          <a:xfrm flipH="1">
            <a:off x="5043488" y="2646363"/>
            <a:ext cx="58737" cy="2238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73" name="Line 105"/>
          <p:cNvSpPr>
            <a:spLocks noChangeShapeType="1"/>
          </p:cNvSpPr>
          <p:nvPr/>
        </p:nvSpPr>
        <p:spPr bwMode="auto">
          <a:xfrm flipV="1">
            <a:off x="5700713" y="2547938"/>
            <a:ext cx="111125" cy="200025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74" name="Line 106"/>
          <p:cNvSpPr>
            <a:spLocks noChangeShapeType="1"/>
          </p:cNvSpPr>
          <p:nvPr/>
        </p:nvSpPr>
        <p:spPr bwMode="auto">
          <a:xfrm flipV="1">
            <a:off x="5813425" y="2511425"/>
            <a:ext cx="139700" cy="381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75" name="Line 107"/>
          <p:cNvSpPr>
            <a:spLocks noChangeShapeType="1"/>
          </p:cNvSpPr>
          <p:nvPr/>
        </p:nvSpPr>
        <p:spPr bwMode="auto">
          <a:xfrm>
            <a:off x="6426200" y="2951163"/>
            <a:ext cx="38100" cy="1444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76" name="Line 108"/>
          <p:cNvSpPr>
            <a:spLocks noChangeShapeType="1"/>
          </p:cNvSpPr>
          <p:nvPr/>
        </p:nvSpPr>
        <p:spPr bwMode="auto">
          <a:xfrm flipV="1">
            <a:off x="5030788" y="3044825"/>
            <a:ext cx="98425" cy="104775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77" name="Line 109"/>
          <p:cNvSpPr>
            <a:spLocks noChangeShapeType="1"/>
          </p:cNvSpPr>
          <p:nvPr/>
        </p:nvSpPr>
        <p:spPr bwMode="auto">
          <a:xfrm flipH="1">
            <a:off x="4705350" y="3552825"/>
            <a:ext cx="100013" cy="104775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78" name="Line 110"/>
          <p:cNvSpPr>
            <a:spLocks noChangeShapeType="1"/>
          </p:cNvSpPr>
          <p:nvPr/>
        </p:nvSpPr>
        <p:spPr bwMode="auto">
          <a:xfrm flipH="1">
            <a:off x="977900" y="3552825"/>
            <a:ext cx="71438" cy="125413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79" name="Line 111"/>
          <p:cNvSpPr>
            <a:spLocks noChangeShapeType="1"/>
          </p:cNvSpPr>
          <p:nvPr/>
        </p:nvSpPr>
        <p:spPr bwMode="auto">
          <a:xfrm>
            <a:off x="979488" y="3825875"/>
            <a:ext cx="69850" cy="127000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80" name="Line 112"/>
          <p:cNvSpPr>
            <a:spLocks noChangeShapeType="1"/>
          </p:cNvSpPr>
          <p:nvPr/>
        </p:nvSpPr>
        <p:spPr bwMode="auto">
          <a:xfrm>
            <a:off x="1039813" y="3932238"/>
            <a:ext cx="160337" cy="158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81" name="Line 113"/>
          <p:cNvSpPr>
            <a:spLocks noChangeShapeType="1"/>
          </p:cNvSpPr>
          <p:nvPr/>
        </p:nvSpPr>
        <p:spPr bwMode="auto">
          <a:xfrm>
            <a:off x="1039813" y="3976688"/>
            <a:ext cx="160337" cy="158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82" name="Line 114"/>
          <p:cNvSpPr>
            <a:spLocks noChangeShapeType="1"/>
          </p:cNvSpPr>
          <p:nvPr/>
        </p:nvSpPr>
        <p:spPr bwMode="auto">
          <a:xfrm flipH="1">
            <a:off x="962025" y="3952875"/>
            <a:ext cx="87313" cy="157163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83" name="Rectangle 115"/>
          <p:cNvSpPr>
            <a:spLocks noChangeArrowheads="1"/>
          </p:cNvSpPr>
          <p:nvPr/>
        </p:nvSpPr>
        <p:spPr bwMode="auto">
          <a:xfrm>
            <a:off x="2222500" y="2868613"/>
            <a:ext cx="128588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O</a:t>
            </a:r>
            <a:endParaRPr lang="en-US" sz="1800">
              <a:latin typeface="Arial" pitchFamily="-109" charset="0"/>
            </a:endParaRPr>
          </a:p>
        </p:txBody>
      </p:sp>
      <p:sp>
        <p:nvSpPr>
          <p:cNvPr id="58484" name="Rectangle 116"/>
          <p:cNvSpPr>
            <a:spLocks noChangeArrowheads="1"/>
          </p:cNvSpPr>
          <p:nvPr/>
        </p:nvSpPr>
        <p:spPr bwMode="auto">
          <a:xfrm>
            <a:off x="3041650" y="2403475"/>
            <a:ext cx="36513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l</a:t>
            </a:r>
            <a:endParaRPr lang="en-US" sz="1800">
              <a:latin typeface="Arial" pitchFamily="-109" charset="0"/>
            </a:endParaRPr>
          </a:p>
        </p:txBody>
      </p:sp>
      <p:sp>
        <p:nvSpPr>
          <p:cNvPr id="58485" name="Rectangle 117"/>
          <p:cNvSpPr>
            <a:spLocks noChangeArrowheads="1"/>
          </p:cNvSpPr>
          <p:nvPr/>
        </p:nvSpPr>
        <p:spPr bwMode="auto">
          <a:xfrm>
            <a:off x="3097213" y="2403475"/>
            <a:ext cx="36512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i</a:t>
            </a:r>
            <a:endParaRPr lang="en-US" sz="1800">
              <a:latin typeface="Arial" pitchFamily="-109" charset="0"/>
            </a:endParaRPr>
          </a:p>
        </p:txBody>
      </p:sp>
      <p:sp>
        <p:nvSpPr>
          <p:cNvPr id="58486" name="Rectangle 118"/>
          <p:cNvSpPr>
            <a:spLocks noChangeArrowheads="1"/>
          </p:cNvSpPr>
          <p:nvPr/>
        </p:nvSpPr>
        <p:spPr bwMode="auto">
          <a:xfrm>
            <a:off x="3152775" y="2403475"/>
            <a:ext cx="92075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g</a:t>
            </a:r>
            <a:endParaRPr lang="en-US" sz="1800">
              <a:latin typeface="Arial" pitchFamily="-109" charset="0"/>
            </a:endParaRPr>
          </a:p>
        </p:txBody>
      </p:sp>
      <p:sp>
        <p:nvSpPr>
          <p:cNvPr id="58487" name="Rectangle 119"/>
          <p:cNvSpPr>
            <a:spLocks noChangeArrowheads="1"/>
          </p:cNvSpPr>
          <p:nvPr/>
        </p:nvSpPr>
        <p:spPr bwMode="auto">
          <a:xfrm>
            <a:off x="3262313" y="2403475"/>
            <a:ext cx="92075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n</a:t>
            </a:r>
            <a:endParaRPr lang="en-US" sz="1800">
              <a:latin typeface="Arial" pitchFamily="-109" charset="0"/>
            </a:endParaRPr>
          </a:p>
        </p:txBody>
      </p:sp>
      <p:sp>
        <p:nvSpPr>
          <p:cNvPr id="58488" name="Rectangle 120"/>
          <p:cNvSpPr>
            <a:spLocks noChangeArrowheads="1"/>
          </p:cNvSpPr>
          <p:nvPr/>
        </p:nvSpPr>
        <p:spPr bwMode="auto">
          <a:xfrm>
            <a:off x="3371850" y="2403475"/>
            <a:ext cx="36513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i</a:t>
            </a:r>
            <a:endParaRPr lang="en-US" sz="1800">
              <a:latin typeface="Arial" pitchFamily="-109" charset="0"/>
            </a:endParaRPr>
          </a:p>
        </p:txBody>
      </p:sp>
      <p:sp>
        <p:nvSpPr>
          <p:cNvPr id="58489" name="Rectangle 121"/>
          <p:cNvSpPr>
            <a:spLocks noChangeArrowheads="1"/>
          </p:cNvSpPr>
          <p:nvPr/>
        </p:nvSpPr>
        <p:spPr bwMode="auto">
          <a:xfrm>
            <a:off x="3427413" y="2403475"/>
            <a:ext cx="92075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n</a:t>
            </a:r>
            <a:endParaRPr lang="en-US" sz="1800">
              <a:latin typeface="Arial" pitchFamily="-109" charset="0"/>
            </a:endParaRPr>
          </a:p>
        </p:txBody>
      </p:sp>
      <p:sp>
        <p:nvSpPr>
          <p:cNvPr id="58490" name="Rectangle 122"/>
          <p:cNvSpPr>
            <a:spLocks noChangeArrowheads="1"/>
          </p:cNvSpPr>
          <p:nvPr/>
        </p:nvSpPr>
        <p:spPr bwMode="auto">
          <a:xfrm>
            <a:off x="622300" y="2903538"/>
            <a:ext cx="138113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M</a:t>
            </a:r>
            <a:endParaRPr lang="en-US" sz="1800">
              <a:latin typeface="Arial" pitchFamily="-109" charset="0"/>
            </a:endParaRPr>
          </a:p>
        </p:txBody>
      </p:sp>
      <p:sp>
        <p:nvSpPr>
          <p:cNvPr id="58491" name="Rectangle 123"/>
          <p:cNvSpPr>
            <a:spLocks noChangeArrowheads="1"/>
          </p:cNvSpPr>
          <p:nvPr/>
        </p:nvSpPr>
        <p:spPr bwMode="auto">
          <a:xfrm>
            <a:off x="773113" y="2903538"/>
            <a:ext cx="9207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e</a:t>
            </a:r>
            <a:endParaRPr lang="en-US" sz="1800">
              <a:latin typeface="Arial" pitchFamily="-109" charset="0"/>
            </a:endParaRPr>
          </a:p>
        </p:txBody>
      </p:sp>
      <p:sp>
        <p:nvSpPr>
          <p:cNvPr id="58492" name="Rectangle 124"/>
          <p:cNvSpPr>
            <a:spLocks noChangeArrowheads="1"/>
          </p:cNvSpPr>
          <p:nvPr/>
        </p:nvSpPr>
        <p:spPr bwMode="auto">
          <a:xfrm>
            <a:off x="882650" y="2903538"/>
            <a:ext cx="128588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O</a:t>
            </a:r>
            <a:endParaRPr lang="en-US" sz="1800">
              <a:latin typeface="Arial" pitchFamily="-109" charset="0"/>
            </a:endParaRPr>
          </a:p>
        </p:txBody>
      </p:sp>
      <p:sp>
        <p:nvSpPr>
          <p:cNvPr id="58493" name="Rectangle 125"/>
          <p:cNvSpPr>
            <a:spLocks noChangeArrowheads="1"/>
          </p:cNvSpPr>
          <p:nvPr/>
        </p:nvSpPr>
        <p:spPr bwMode="auto">
          <a:xfrm>
            <a:off x="1663700" y="2668588"/>
            <a:ext cx="128588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O</a:t>
            </a:r>
            <a:endParaRPr lang="en-US" sz="1800">
              <a:latin typeface="Arial" pitchFamily="-109" charset="0"/>
            </a:endParaRPr>
          </a:p>
        </p:txBody>
      </p:sp>
      <p:sp>
        <p:nvSpPr>
          <p:cNvPr id="58494" name="Rectangle 126"/>
          <p:cNvSpPr>
            <a:spLocks noChangeArrowheads="1"/>
          </p:cNvSpPr>
          <p:nvPr/>
        </p:nvSpPr>
        <p:spPr bwMode="auto">
          <a:xfrm>
            <a:off x="736600" y="2057400"/>
            <a:ext cx="36513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l</a:t>
            </a:r>
            <a:endParaRPr lang="en-US" sz="1800">
              <a:latin typeface="Arial" pitchFamily="-109" charset="0"/>
            </a:endParaRPr>
          </a:p>
        </p:txBody>
      </p:sp>
      <p:sp>
        <p:nvSpPr>
          <p:cNvPr id="58495" name="Rectangle 127"/>
          <p:cNvSpPr>
            <a:spLocks noChangeArrowheads="1"/>
          </p:cNvSpPr>
          <p:nvPr/>
        </p:nvSpPr>
        <p:spPr bwMode="auto">
          <a:xfrm>
            <a:off x="792163" y="2057400"/>
            <a:ext cx="36512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i</a:t>
            </a:r>
            <a:endParaRPr lang="en-US" sz="1800">
              <a:latin typeface="Arial" pitchFamily="-109" charset="0"/>
            </a:endParaRPr>
          </a:p>
        </p:txBody>
      </p:sp>
      <p:sp>
        <p:nvSpPr>
          <p:cNvPr id="58496" name="Rectangle 128"/>
          <p:cNvSpPr>
            <a:spLocks noChangeArrowheads="1"/>
          </p:cNvSpPr>
          <p:nvPr/>
        </p:nvSpPr>
        <p:spPr bwMode="auto">
          <a:xfrm>
            <a:off x="847725" y="2057400"/>
            <a:ext cx="92075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g</a:t>
            </a:r>
            <a:endParaRPr lang="en-US" sz="1800">
              <a:latin typeface="Arial" pitchFamily="-109" charset="0"/>
            </a:endParaRPr>
          </a:p>
        </p:txBody>
      </p:sp>
      <p:sp>
        <p:nvSpPr>
          <p:cNvPr id="58497" name="Rectangle 129"/>
          <p:cNvSpPr>
            <a:spLocks noChangeArrowheads="1"/>
          </p:cNvSpPr>
          <p:nvPr/>
        </p:nvSpPr>
        <p:spPr bwMode="auto">
          <a:xfrm>
            <a:off x="957263" y="2057400"/>
            <a:ext cx="92075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n</a:t>
            </a:r>
            <a:endParaRPr lang="en-US" sz="1800">
              <a:latin typeface="Arial" pitchFamily="-109" charset="0"/>
            </a:endParaRPr>
          </a:p>
        </p:txBody>
      </p:sp>
      <p:sp>
        <p:nvSpPr>
          <p:cNvPr id="58498" name="Rectangle 130"/>
          <p:cNvSpPr>
            <a:spLocks noChangeArrowheads="1"/>
          </p:cNvSpPr>
          <p:nvPr/>
        </p:nvSpPr>
        <p:spPr bwMode="auto">
          <a:xfrm>
            <a:off x="1066800" y="2057400"/>
            <a:ext cx="36513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i</a:t>
            </a:r>
            <a:endParaRPr lang="en-US" sz="1800">
              <a:latin typeface="Arial" pitchFamily="-109" charset="0"/>
            </a:endParaRPr>
          </a:p>
        </p:txBody>
      </p:sp>
      <p:sp>
        <p:nvSpPr>
          <p:cNvPr id="58499" name="Rectangle 131"/>
          <p:cNvSpPr>
            <a:spLocks noChangeArrowheads="1"/>
          </p:cNvSpPr>
          <p:nvPr/>
        </p:nvSpPr>
        <p:spPr bwMode="auto">
          <a:xfrm>
            <a:off x="1122363" y="2057400"/>
            <a:ext cx="92075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n</a:t>
            </a:r>
            <a:endParaRPr lang="en-US" sz="1800">
              <a:latin typeface="Arial" pitchFamily="-109" charset="0"/>
            </a:endParaRPr>
          </a:p>
        </p:txBody>
      </p:sp>
      <p:sp>
        <p:nvSpPr>
          <p:cNvPr id="58500" name="Rectangle 132"/>
          <p:cNvSpPr>
            <a:spLocks noChangeArrowheads="1"/>
          </p:cNvSpPr>
          <p:nvPr/>
        </p:nvSpPr>
        <p:spPr bwMode="auto">
          <a:xfrm>
            <a:off x="2216150" y="2403475"/>
            <a:ext cx="128588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O</a:t>
            </a:r>
            <a:endParaRPr lang="en-US" sz="1800">
              <a:latin typeface="Arial" pitchFamily="-109" charset="0"/>
            </a:endParaRPr>
          </a:p>
        </p:txBody>
      </p:sp>
      <p:sp>
        <p:nvSpPr>
          <p:cNvPr id="58501" name="Rectangle 133"/>
          <p:cNvSpPr>
            <a:spLocks noChangeArrowheads="1"/>
          </p:cNvSpPr>
          <p:nvPr/>
        </p:nvSpPr>
        <p:spPr bwMode="auto">
          <a:xfrm>
            <a:off x="2360613" y="2403475"/>
            <a:ext cx="119062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H</a:t>
            </a:r>
            <a:endParaRPr lang="en-US" sz="1800">
              <a:latin typeface="Arial" pitchFamily="-109" charset="0"/>
            </a:endParaRPr>
          </a:p>
        </p:txBody>
      </p:sp>
      <p:sp>
        <p:nvSpPr>
          <p:cNvPr id="58502" name="Rectangle 134"/>
          <p:cNvSpPr>
            <a:spLocks noChangeArrowheads="1"/>
          </p:cNvSpPr>
          <p:nvPr/>
        </p:nvSpPr>
        <p:spPr bwMode="auto">
          <a:xfrm>
            <a:off x="2668588" y="3092450"/>
            <a:ext cx="128587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O</a:t>
            </a:r>
            <a:endParaRPr lang="en-US" sz="1800">
              <a:latin typeface="Arial" pitchFamily="-109" charset="0"/>
            </a:endParaRPr>
          </a:p>
        </p:txBody>
      </p:sp>
      <p:sp>
        <p:nvSpPr>
          <p:cNvPr id="58503" name="Rectangle 135"/>
          <p:cNvSpPr>
            <a:spLocks noChangeArrowheads="1"/>
          </p:cNvSpPr>
          <p:nvPr/>
        </p:nvSpPr>
        <p:spPr bwMode="auto">
          <a:xfrm>
            <a:off x="2813050" y="3092450"/>
            <a:ext cx="138113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M</a:t>
            </a:r>
            <a:endParaRPr lang="en-US" sz="1800">
              <a:latin typeface="Arial" pitchFamily="-109" charset="0"/>
            </a:endParaRPr>
          </a:p>
        </p:txBody>
      </p:sp>
      <p:sp>
        <p:nvSpPr>
          <p:cNvPr id="58504" name="Rectangle 136"/>
          <p:cNvSpPr>
            <a:spLocks noChangeArrowheads="1"/>
          </p:cNvSpPr>
          <p:nvPr/>
        </p:nvSpPr>
        <p:spPr bwMode="auto">
          <a:xfrm>
            <a:off x="2963863" y="3092450"/>
            <a:ext cx="92075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e</a:t>
            </a:r>
            <a:endParaRPr lang="en-US" sz="1800">
              <a:latin typeface="Arial" pitchFamily="-109" charset="0"/>
            </a:endParaRPr>
          </a:p>
        </p:txBody>
      </p:sp>
      <p:sp>
        <p:nvSpPr>
          <p:cNvPr id="58505" name="Rectangle 137"/>
          <p:cNvSpPr>
            <a:spLocks noChangeArrowheads="1"/>
          </p:cNvSpPr>
          <p:nvPr/>
        </p:nvSpPr>
        <p:spPr bwMode="auto">
          <a:xfrm>
            <a:off x="1374775" y="2903538"/>
            <a:ext cx="128588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FF0000"/>
                </a:solidFill>
                <a:latin typeface="Arial" pitchFamily="-109" charset="0"/>
              </a:rPr>
              <a:t>O</a:t>
            </a:r>
            <a:endParaRPr lang="en-US" sz="1800">
              <a:latin typeface="Arial" pitchFamily="-109" charset="0"/>
            </a:endParaRPr>
          </a:p>
        </p:txBody>
      </p:sp>
      <p:sp>
        <p:nvSpPr>
          <p:cNvPr id="58506" name="Rectangle 138"/>
          <p:cNvSpPr>
            <a:spLocks noChangeArrowheads="1"/>
          </p:cNvSpPr>
          <p:nvPr/>
        </p:nvSpPr>
        <p:spPr bwMode="auto">
          <a:xfrm>
            <a:off x="1519238" y="2903538"/>
            <a:ext cx="119062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FF0000"/>
                </a:solidFill>
                <a:latin typeface="Arial" pitchFamily="-109" charset="0"/>
              </a:rPr>
              <a:t>H</a:t>
            </a:r>
            <a:endParaRPr lang="en-US" sz="1800">
              <a:latin typeface="Arial" pitchFamily="-109" charset="0"/>
            </a:endParaRPr>
          </a:p>
        </p:txBody>
      </p:sp>
      <p:sp>
        <p:nvSpPr>
          <p:cNvPr id="58507" name="Rectangle 139"/>
          <p:cNvSpPr>
            <a:spLocks noChangeArrowheads="1"/>
          </p:cNvSpPr>
          <p:nvPr/>
        </p:nvSpPr>
        <p:spPr bwMode="auto">
          <a:xfrm>
            <a:off x="5978525" y="2868613"/>
            <a:ext cx="128588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O</a:t>
            </a:r>
            <a:endParaRPr lang="en-US" sz="1800">
              <a:latin typeface="Arial" pitchFamily="-109" charset="0"/>
            </a:endParaRPr>
          </a:p>
        </p:txBody>
      </p:sp>
      <p:sp>
        <p:nvSpPr>
          <p:cNvPr id="58508" name="Rectangle 140"/>
          <p:cNvSpPr>
            <a:spLocks noChangeArrowheads="1"/>
          </p:cNvSpPr>
          <p:nvPr/>
        </p:nvSpPr>
        <p:spPr bwMode="auto">
          <a:xfrm>
            <a:off x="6796088" y="2405063"/>
            <a:ext cx="36512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l</a:t>
            </a:r>
            <a:endParaRPr lang="en-US" sz="1800">
              <a:latin typeface="Arial" pitchFamily="-109" charset="0"/>
            </a:endParaRPr>
          </a:p>
        </p:txBody>
      </p:sp>
      <p:sp>
        <p:nvSpPr>
          <p:cNvPr id="58509" name="Rectangle 141"/>
          <p:cNvSpPr>
            <a:spLocks noChangeArrowheads="1"/>
          </p:cNvSpPr>
          <p:nvPr/>
        </p:nvSpPr>
        <p:spPr bwMode="auto">
          <a:xfrm>
            <a:off x="6851650" y="2405063"/>
            <a:ext cx="36513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i</a:t>
            </a:r>
            <a:endParaRPr lang="en-US" sz="1800">
              <a:latin typeface="Arial" pitchFamily="-109" charset="0"/>
            </a:endParaRPr>
          </a:p>
        </p:txBody>
      </p:sp>
      <p:sp>
        <p:nvSpPr>
          <p:cNvPr id="58510" name="Rectangle 142"/>
          <p:cNvSpPr>
            <a:spLocks noChangeArrowheads="1"/>
          </p:cNvSpPr>
          <p:nvPr/>
        </p:nvSpPr>
        <p:spPr bwMode="auto">
          <a:xfrm>
            <a:off x="6907213" y="2405063"/>
            <a:ext cx="9207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g</a:t>
            </a:r>
            <a:endParaRPr lang="en-US" sz="1800">
              <a:latin typeface="Arial" pitchFamily="-109" charset="0"/>
            </a:endParaRPr>
          </a:p>
        </p:txBody>
      </p:sp>
      <p:sp>
        <p:nvSpPr>
          <p:cNvPr id="58511" name="Rectangle 143"/>
          <p:cNvSpPr>
            <a:spLocks noChangeArrowheads="1"/>
          </p:cNvSpPr>
          <p:nvPr/>
        </p:nvSpPr>
        <p:spPr bwMode="auto">
          <a:xfrm>
            <a:off x="7016750" y="2405063"/>
            <a:ext cx="9207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n</a:t>
            </a:r>
            <a:endParaRPr lang="en-US" sz="1800">
              <a:latin typeface="Arial" pitchFamily="-109" charset="0"/>
            </a:endParaRPr>
          </a:p>
        </p:txBody>
      </p:sp>
      <p:sp>
        <p:nvSpPr>
          <p:cNvPr id="58512" name="Rectangle 144"/>
          <p:cNvSpPr>
            <a:spLocks noChangeArrowheads="1"/>
          </p:cNvSpPr>
          <p:nvPr/>
        </p:nvSpPr>
        <p:spPr bwMode="auto">
          <a:xfrm>
            <a:off x="7126288" y="2405063"/>
            <a:ext cx="36512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i</a:t>
            </a:r>
            <a:endParaRPr lang="en-US" sz="1800">
              <a:latin typeface="Arial" pitchFamily="-109" charset="0"/>
            </a:endParaRPr>
          </a:p>
        </p:txBody>
      </p:sp>
      <p:sp>
        <p:nvSpPr>
          <p:cNvPr id="58513" name="Rectangle 145"/>
          <p:cNvSpPr>
            <a:spLocks noChangeArrowheads="1"/>
          </p:cNvSpPr>
          <p:nvPr/>
        </p:nvSpPr>
        <p:spPr bwMode="auto">
          <a:xfrm>
            <a:off x="7181850" y="2405063"/>
            <a:ext cx="9207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n</a:t>
            </a:r>
            <a:endParaRPr lang="en-US" sz="1800">
              <a:latin typeface="Arial" pitchFamily="-109" charset="0"/>
            </a:endParaRPr>
          </a:p>
        </p:txBody>
      </p:sp>
      <p:sp>
        <p:nvSpPr>
          <p:cNvPr id="58514" name="Rectangle 146"/>
          <p:cNvSpPr>
            <a:spLocks noChangeArrowheads="1"/>
          </p:cNvSpPr>
          <p:nvPr/>
        </p:nvSpPr>
        <p:spPr bwMode="auto">
          <a:xfrm>
            <a:off x="4378325" y="2903538"/>
            <a:ext cx="138113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M</a:t>
            </a:r>
            <a:endParaRPr lang="en-US" sz="1800">
              <a:latin typeface="Arial" pitchFamily="-109" charset="0"/>
            </a:endParaRPr>
          </a:p>
        </p:txBody>
      </p:sp>
      <p:sp>
        <p:nvSpPr>
          <p:cNvPr id="58515" name="Rectangle 147"/>
          <p:cNvSpPr>
            <a:spLocks noChangeArrowheads="1"/>
          </p:cNvSpPr>
          <p:nvPr/>
        </p:nvSpPr>
        <p:spPr bwMode="auto">
          <a:xfrm>
            <a:off x="4529138" y="2903538"/>
            <a:ext cx="9207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e</a:t>
            </a:r>
            <a:endParaRPr lang="en-US" sz="1800">
              <a:latin typeface="Arial" pitchFamily="-109" charset="0"/>
            </a:endParaRPr>
          </a:p>
        </p:txBody>
      </p:sp>
      <p:sp>
        <p:nvSpPr>
          <p:cNvPr id="58516" name="Rectangle 148"/>
          <p:cNvSpPr>
            <a:spLocks noChangeArrowheads="1"/>
          </p:cNvSpPr>
          <p:nvPr/>
        </p:nvSpPr>
        <p:spPr bwMode="auto">
          <a:xfrm>
            <a:off x="4638675" y="2903538"/>
            <a:ext cx="128588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O</a:t>
            </a:r>
            <a:endParaRPr lang="en-US" sz="1800">
              <a:latin typeface="Arial" pitchFamily="-109" charset="0"/>
            </a:endParaRPr>
          </a:p>
        </p:txBody>
      </p:sp>
      <p:sp>
        <p:nvSpPr>
          <p:cNvPr id="58517" name="Rectangle 149"/>
          <p:cNvSpPr>
            <a:spLocks noChangeArrowheads="1"/>
          </p:cNvSpPr>
          <p:nvPr/>
        </p:nvSpPr>
        <p:spPr bwMode="auto">
          <a:xfrm>
            <a:off x="5419725" y="2668588"/>
            <a:ext cx="128588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O</a:t>
            </a:r>
            <a:endParaRPr lang="en-US" sz="1800">
              <a:latin typeface="Arial" pitchFamily="-109" charset="0"/>
            </a:endParaRPr>
          </a:p>
        </p:txBody>
      </p:sp>
      <p:sp>
        <p:nvSpPr>
          <p:cNvPr id="58518" name="Rectangle 150"/>
          <p:cNvSpPr>
            <a:spLocks noChangeArrowheads="1"/>
          </p:cNvSpPr>
          <p:nvPr/>
        </p:nvSpPr>
        <p:spPr bwMode="auto">
          <a:xfrm>
            <a:off x="4492625" y="2057400"/>
            <a:ext cx="36513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l</a:t>
            </a:r>
            <a:endParaRPr lang="en-US" sz="1800">
              <a:latin typeface="Arial" pitchFamily="-109" charset="0"/>
            </a:endParaRPr>
          </a:p>
        </p:txBody>
      </p:sp>
      <p:sp>
        <p:nvSpPr>
          <p:cNvPr id="58519" name="Rectangle 151"/>
          <p:cNvSpPr>
            <a:spLocks noChangeArrowheads="1"/>
          </p:cNvSpPr>
          <p:nvPr/>
        </p:nvSpPr>
        <p:spPr bwMode="auto">
          <a:xfrm>
            <a:off x="4548188" y="2057400"/>
            <a:ext cx="36512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i</a:t>
            </a:r>
            <a:endParaRPr lang="en-US" sz="1800">
              <a:latin typeface="Arial" pitchFamily="-109" charset="0"/>
            </a:endParaRPr>
          </a:p>
        </p:txBody>
      </p:sp>
      <p:sp>
        <p:nvSpPr>
          <p:cNvPr id="58520" name="Rectangle 152"/>
          <p:cNvSpPr>
            <a:spLocks noChangeArrowheads="1"/>
          </p:cNvSpPr>
          <p:nvPr/>
        </p:nvSpPr>
        <p:spPr bwMode="auto">
          <a:xfrm>
            <a:off x="4603750" y="2057400"/>
            <a:ext cx="92075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g</a:t>
            </a:r>
            <a:endParaRPr lang="en-US" sz="1800">
              <a:latin typeface="Arial" pitchFamily="-109" charset="0"/>
            </a:endParaRPr>
          </a:p>
        </p:txBody>
      </p:sp>
      <p:sp>
        <p:nvSpPr>
          <p:cNvPr id="58521" name="Rectangle 153"/>
          <p:cNvSpPr>
            <a:spLocks noChangeArrowheads="1"/>
          </p:cNvSpPr>
          <p:nvPr/>
        </p:nvSpPr>
        <p:spPr bwMode="auto">
          <a:xfrm>
            <a:off x="4713288" y="2057400"/>
            <a:ext cx="92075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n</a:t>
            </a:r>
            <a:endParaRPr lang="en-US" sz="1800">
              <a:latin typeface="Arial" pitchFamily="-109" charset="0"/>
            </a:endParaRPr>
          </a:p>
        </p:txBody>
      </p:sp>
      <p:sp>
        <p:nvSpPr>
          <p:cNvPr id="58522" name="Rectangle 154"/>
          <p:cNvSpPr>
            <a:spLocks noChangeArrowheads="1"/>
          </p:cNvSpPr>
          <p:nvPr/>
        </p:nvSpPr>
        <p:spPr bwMode="auto">
          <a:xfrm>
            <a:off x="4822825" y="2057400"/>
            <a:ext cx="36513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i</a:t>
            </a:r>
            <a:endParaRPr lang="en-US" sz="1800">
              <a:latin typeface="Arial" pitchFamily="-109" charset="0"/>
            </a:endParaRPr>
          </a:p>
        </p:txBody>
      </p:sp>
      <p:sp>
        <p:nvSpPr>
          <p:cNvPr id="58523" name="Rectangle 155"/>
          <p:cNvSpPr>
            <a:spLocks noChangeArrowheads="1"/>
          </p:cNvSpPr>
          <p:nvPr/>
        </p:nvSpPr>
        <p:spPr bwMode="auto">
          <a:xfrm>
            <a:off x="4878388" y="2057400"/>
            <a:ext cx="92075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n</a:t>
            </a:r>
            <a:endParaRPr lang="en-US" sz="1800">
              <a:latin typeface="Arial" pitchFamily="-109" charset="0"/>
            </a:endParaRPr>
          </a:p>
        </p:txBody>
      </p:sp>
      <p:sp>
        <p:nvSpPr>
          <p:cNvPr id="58524" name="Rectangle 156"/>
          <p:cNvSpPr>
            <a:spLocks noChangeArrowheads="1"/>
          </p:cNvSpPr>
          <p:nvPr/>
        </p:nvSpPr>
        <p:spPr bwMode="auto">
          <a:xfrm>
            <a:off x="5972175" y="2405063"/>
            <a:ext cx="128588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O</a:t>
            </a:r>
            <a:endParaRPr lang="en-US" sz="1800">
              <a:latin typeface="Arial" pitchFamily="-109" charset="0"/>
            </a:endParaRPr>
          </a:p>
        </p:txBody>
      </p:sp>
      <p:sp>
        <p:nvSpPr>
          <p:cNvPr id="58525" name="Rectangle 157"/>
          <p:cNvSpPr>
            <a:spLocks noChangeArrowheads="1"/>
          </p:cNvSpPr>
          <p:nvPr/>
        </p:nvSpPr>
        <p:spPr bwMode="auto">
          <a:xfrm>
            <a:off x="6116638" y="2405063"/>
            <a:ext cx="119062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H</a:t>
            </a:r>
            <a:endParaRPr lang="en-US" sz="1800">
              <a:latin typeface="Arial" pitchFamily="-109" charset="0"/>
            </a:endParaRPr>
          </a:p>
        </p:txBody>
      </p:sp>
      <p:sp>
        <p:nvSpPr>
          <p:cNvPr id="58526" name="Rectangle 158"/>
          <p:cNvSpPr>
            <a:spLocks noChangeArrowheads="1"/>
          </p:cNvSpPr>
          <p:nvPr/>
        </p:nvSpPr>
        <p:spPr bwMode="auto">
          <a:xfrm>
            <a:off x="6424613" y="3092450"/>
            <a:ext cx="128587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O</a:t>
            </a:r>
            <a:endParaRPr lang="en-US" sz="1800">
              <a:latin typeface="Arial" pitchFamily="-109" charset="0"/>
            </a:endParaRPr>
          </a:p>
        </p:txBody>
      </p:sp>
      <p:sp>
        <p:nvSpPr>
          <p:cNvPr id="58527" name="Rectangle 159"/>
          <p:cNvSpPr>
            <a:spLocks noChangeArrowheads="1"/>
          </p:cNvSpPr>
          <p:nvPr/>
        </p:nvSpPr>
        <p:spPr bwMode="auto">
          <a:xfrm>
            <a:off x="6569075" y="3092450"/>
            <a:ext cx="138113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M</a:t>
            </a:r>
            <a:endParaRPr lang="en-US" sz="1800">
              <a:latin typeface="Arial" pitchFamily="-109" charset="0"/>
            </a:endParaRPr>
          </a:p>
        </p:txBody>
      </p:sp>
      <p:sp>
        <p:nvSpPr>
          <p:cNvPr id="58528" name="Rectangle 160"/>
          <p:cNvSpPr>
            <a:spLocks noChangeArrowheads="1"/>
          </p:cNvSpPr>
          <p:nvPr/>
        </p:nvSpPr>
        <p:spPr bwMode="auto">
          <a:xfrm>
            <a:off x="6719888" y="3092450"/>
            <a:ext cx="92075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e</a:t>
            </a:r>
            <a:endParaRPr lang="en-US" sz="1800">
              <a:latin typeface="Arial" pitchFamily="-109" charset="0"/>
            </a:endParaRPr>
          </a:p>
        </p:txBody>
      </p:sp>
      <p:sp>
        <p:nvSpPr>
          <p:cNvPr id="58529" name="Rectangle 161"/>
          <p:cNvSpPr>
            <a:spLocks noChangeArrowheads="1"/>
          </p:cNvSpPr>
          <p:nvPr/>
        </p:nvSpPr>
        <p:spPr bwMode="auto">
          <a:xfrm>
            <a:off x="5130800" y="2903538"/>
            <a:ext cx="128588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FF0000"/>
                </a:solidFill>
                <a:latin typeface="Arial" pitchFamily="-109" charset="0"/>
              </a:rPr>
              <a:t>O</a:t>
            </a:r>
            <a:endParaRPr lang="en-US" sz="1800">
              <a:latin typeface="Arial" pitchFamily="-109" charset="0"/>
            </a:endParaRPr>
          </a:p>
        </p:txBody>
      </p:sp>
      <p:sp>
        <p:nvSpPr>
          <p:cNvPr id="58530" name="Rectangle 162"/>
          <p:cNvSpPr>
            <a:spLocks noChangeArrowheads="1"/>
          </p:cNvSpPr>
          <p:nvPr/>
        </p:nvSpPr>
        <p:spPr bwMode="auto">
          <a:xfrm>
            <a:off x="5275263" y="2903538"/>
            <a:ext cx="119062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FF0000"/>
                </a:solidFill>
                <a:latin typeface="Arial" pitchFamily="-109" charset="0"/>
              </a:rPr>
              <a:t>H</a:t>
            </a:r>
            <a:endParaRPr lang="en-US" sz="1800">
              <a:latin typeface="Arial" pitchFamily="-109" charset="0"/>
            </a:endParaRPr>
          </a:p>
        </p:txBody>
      </p:sp>
      <p:sp>
        <p:nvSpPr>
          <p:cNvPr id="58531" name="Rectangle 163"/>
          <p:cNvSpPr>
            <a:spLocks noChangeArrowheads="1"/>
          </p:cNvSpPr>
          <p:nvPr/>
        </p:nvSpPr>
        <p:spPr bwMode="auto">
          <a:xfrm>
            <a:off x="4478338" y="3635375"/>
            <a:ext cx="119062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FF0000"/>
                </a:solidFill>
                <a:latin typeface="Arial" pitchFamily="-109" charset="0"/>
              </a:rPr>
              <a:t>H</a:t>
            </a:r>
            <a:endParaRPr lang="en-US" sz="1800">
              <a:latin typeface="Arial" pitchFamily="-109" charset="0"/>
            </a:endParaRPr>
          </a:p>
        </p:txBody>
      </p:sp>
      <p:sp>
        <p:nvSpPr>
          <p:cNvPr id="58532" name="Rectangle 164"/>
          <p:cNvSpPr>
            <a:spLocks noChangeArrowheads="1"/>
          </p:cNvSpPr>
          <p:nvPr/>
        </p:nvSpPr>
        <p:spPr bwMode="auto">
          <a:xfrm>
            <a:off x="4613275" y="3635375"/>
            <a:ext cx="128588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FF0000"/>
                </a:solidFill>
                <a:latin typeface="Arial" pitchFamily="-109" charset="0"/>
              </a:rPr>
              <a:t>O</a:t>
            </a:r>
            <a:endParaRPr lang="en-US" sz="1800">
              <a:latin typeface="Arial" pitchFamily="-109" charset="0"/>
            </a:endParaRPr>
          </a:p>
        </p:txBody>
      </p:sp>
      <p:sp>
        <p:nvSpPr>
          <p:cNvPr id="58533" name="Rectangle 165"/>
          <p:cNvSpPr>
            <a:spLocks noChangeArrowheads="1"/>
          </p:cNvSpPr>
          <p:nvPr/>
        </p:nvSpPr>
        <p:spPr bwMode="auto">
          <a:xfrm>
            <a:off x="3398838" y="3130550"/>
            <a:ext cx="46037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Arial" pitchFamily="-109" charset="0"/>
              </a:rPr>
              <a:t> </a:t>
            </a:r>
            <a:endParaRPr lang="en-US" sz="1800">
              <a:latin typeface="Arial" pitchFamily="-109" charset="0"/>
            </a:endParaRPr>
          </a:p>
        </p:txBody>
      </p:sp>
      <p:sp>
        <p:nvSpPr>
          <p:cNvPr id="58534" name="Rectangle 166"/>
          <p:cNvSpPr>
            <a:spLocks noChangeArrowheads="1"/>
          </p:cNvSpPr>
          <p:nvPr/>
        </p:nvSpPr>
        <p:spPr bwMode="auto">
          <a:xfrm>
            <a:off x="879475" y="3670300"/>
            <a:ext cx="128588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FF0000"/>
                </a:solidFill>
                <a:latin typeface="Arial" pitchFamily="-109" charset="0"/>
              </a:rPr>
              <a:t>O</a:t>
            </a:r>
            <a:endParaRPr lang="en-US" sz="1800">
              <a:latin typeface="Arial" pitchFamily="-109" charset="0"/>
            </a:endParaRPr>
          </a:p>
        </p:txBody>
      </p:sp>
      <p:sp>
        <p:nvSpPr>
          <p:cNvPr id="58535" name="Rectangle 167"/>
          <p:cNvSpPr>
            <a:spLocks noChangeArrowheads="1"/>
          </p:cNvSpPr>
          <p:nvPr/>
        </p:nvSpPr>
        <p:spPr bwMode="auto">
          <a:xfrm>
            <a:off x="1217613" y="3873500"/>
            <a:ext cx="128587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FF0000"/>
                </a:solidFill>
                <a:latin typeface="Arial" pitchFamily="-109" charset="0"/>
              </a:rPr>
              <a:t>O</a:t>
            </a:r>
            <a:endParaRPr lang="en-US" sz="1800">
              <a:latin typeface="Arial" pitchFamily="-109" charset="0"/>
            </a:endParaRPr>
          </a:p>
        </p:txBody>
      </p:sp>
      <p:sp>
        <p:nvSpPr>
          <p:cNvPr id="58536" name="Rectangle 168"/>
          <p:cNvSpPr>
            <a:spLocks noChangeArrowheads="1"/>
          </p:cNvSpPr>
          <p:nvPr/>
        </p:nvSpPr>
        <p:spPr bwMode="auto">
          <a:xfrm>
            <a:off x="771525" y="4073525"/>
            <a:ext cx="138113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FF0000"/>
                </a:solidFill>
                <a:latin typeface="Arial" pitchFamily="-109" charset="0"/>
              </a:rPr>
              <a:t>M</a:t>
            </a:r>
            <a:endParaRPr lang="en-US" sz="1800">
              <a:latin typeface="Arial" pitchFamily="-109" charset="0"/>
            </a:endParaRPr>
          </a:p>
        </p:txBody>
      </p:sp>
      <p:sp>
        <p:nvSpPr>
          <p:cNvPr id="58537" name="Rectangle 169"/>
          <p:cNvSpPr>
            <a:spLocks noChangeArrowheads="1"/>
          </p:cNvSpPr>
          <p:nvPr/>
        </p:nvSpPr>
        <p:spPr bwMode="auto">
          <a:xfrm>
            <a:off x="922338" y="4073525"/>
            <a:ext cx="92075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FF0000"/>
                </a:solidFill>
                <a:latin typeface="Arial" pitchFamily="-109" charset="0"/>
              </a:rPr>
              <a:t>e</a:t>
            </a:r>
            <a:endParaRPr lang="en-US" sz="1800">
              <a:latin typeface="Arial" pitchFamily="-109" charset="0"/>
            </a:endParaRPr>
          </a:p>
        </p:txBody>
      </p:sp>
      <p:pic>
        <p:nvPicPr>
          <p:cNvPr id="58538" name="Picture 170" descr="ChemIndex_actio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90800" y="3200400"/>
            <a:ext cx="2143125" cy="1905000"/>
          </a:xfrm>
          <a:prstGeom prst="rect">
            <a:avLst/>
          </a:prstGeom>
          <a:noFill/>
        </p:spPr>
      </p:pic>
      <p:pic>
        <p:nvPicPr>
          <p:cNvPr id="58539" name="Picture 171" descr="ChemIndex_actio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853719">
            <a:off x="152400" y="5334000"/>
            <a:ext cx="2143125" cy="1905000"/>
          </a:xfrm>
          <a:prstGeom prst="rect">
            <a:avLst/>
          </a:prstGeom>
          <a:noFill/>
        </p:spPr>
      </p:pic>
      <p:pic>
        <p:nvPicPr>
          <p:cNvPr id="58540" name="Picture 172" descr="ChemIndex_action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800600" y="4419600"/>
            <a:ext cx="2143125" cy="1905000"/>
          </a:xfrm>
          <a:prstGeom prst="rect">
            <a:avLst/>
          </a:prstGeom>
          <a:noFill/>
        </p:spPr>
      </p:pic>
      <p:pic>
        <p:nvPicPr>
          <p:cNvPr id="58541" name="Picture 173" descr="ChemIndex_action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 rot="-1412195">
            <a:off x="-381000" y="-381000"/>
            <a:ext cx="2143125" cy="1905000"/>
          </a:xfrm>
          <a:prstGeom prst="rect">
            <a:avLst/>
          </a:prstGeom>
          <a:noFill/>
        </p:spPr>
      </p:pic>
      <p:pic>
        <p:nvPicPr>
          <p:cNvPr id="58542" name="Picture 174" descr="ChemIndex_action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000875" y="0"/>
            <a:ext cx="2143125" cy="1905000"/>
          </a:xfrm>
          <a:prstGeom prst="rect">
            <a:avLst/>
          </a:prstGeom>
          <a:noFill/>
        </p:spPr>
      </p:pic>
      <p:pic>
        <p:nvPicPr>
          <p:cNvPr id="58543" name="Picture 175" descr="ChemIndex_action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rot="868148">
            <a:off x="1066800" y="3614738"/>
            <a:ext cx="2362200" cy="2100262"/>
          </a:xfrm>
          <a:prstGeom prst="rect">
            <a:avLst/>
          </a:prstGeom>
          <a:noFill/>
        </p:spPr>
      </p:pic>
      <p:pic>
        <p:nvPicPr>
          <p:cNvPr id="58544" name="Picture 176" descr="ChemIndex_action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590800" y="5410200"/>
            <a:ext cx="2438400" cy="2166938"/>
          </a:xfrm>
          <a:prstGeom prst="rect">
            <a:avLst/>
          </a:prstGeom>
          <a:noFill/>
        </p:spPr>
      </p:pic>
      <p:pic>
        <p:nvPicPr>
          <p:cNvPr id="58545" name="Picture 177" descr="ChemIndex_action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743200" y="-381000"/>
            <a:ext cx="1752600" cy="1557338"/>
          </a:xfrm>
          <a:prstGeom prst="rect">
            <a:avLst/>
          </a:prstGeom>
          <a:noFill/>
        </p:spPr>
      </p:pic>
      <p:pic>
        <p:nvPicPr>
          <p:cNvPr id="58546" name="Picture 178" descr="ChemIndex_action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752600" y="5562600"/>
            <a:ext cx="2143125" cy="1905000"/>
          </a:xfrm>
          <a:prstGeom prst="rect">
            <a:avLst/>
          </a:prstGeom>
          <a:noFill/>
        </p:spPr>
      </p:pic>
      <p:pic>
        <p:nvPicPr>
          <p:cNvPr id="58547" name="Picture 179" descr="ChemIndex_action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 rot="1463321">
            <a:off x="7000875" y="3200400"/>
            <a:ext cx="2143125" cy="1905000"/>
          </a:xfrm>
          <a:prstGeom prst="rect">
            <a:avLst/>
          </a:prstGeom>
          <a:noFill/>
        </p:spPr>
      </p:pic>
      <p:pic>
        <p:nvPicPr>
          <p:cNvPr id="58548" name="Picture 180" descr="ChemIndex_action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3276600" y="4419600"/>
            <a:ext cx="2143125" cy="1905000"/>
          </a:xfrm>
          <a:prstGeom prst="rect">
            <a:avLst/>
          </a:prstGeom>
          <a:noFill/>
        </p:spPr>
      </p:pic>
      <p:pic>
        <p:nvPicPr>
          <p:cNvPr id="58549" name="Picture 181" descr="ChemIndex_action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000875" y="1828800"/>
            <a:ext cx="2143125" cy="1905000"/>
          </a:xfrm>
          <a:prstGeom prst="rect">
            <a:avLst/>
          </a:prstGeom>
          <a:noFill/>
        </p:spPr>
      </p:pic>
      <p:pic>
        <p:nvPicPr>
          <p:cNvPr id="58550" name="Picture 182" descr="ChemIndex_action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 rot="-2308725">
            <a:off x="4800600" y="2743200"/>
            <a:ext cx="2819400" cy="2506663"/>
          </a:xfrm>
          <a:prstGeom prst="rect">
            <a:avLst/>
          </a:prstGeom>
          <a:noFill/>
        </p:spPr>
      </p:pic>
      <p:pic>
        <p:nvPicPr>
          <p:cNvPr id="58551" name="Picture 183" descr="ChemIndex_action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2743200" y="2514600"/>
            <a:ext cx="2143125" cy="1905000"/>
          </a:xfrm>
          <a:prstGeom prst="rect">
            <a:avLst/>
          </a:prstGeom>
          <a:noFill/>
        </p:spPr>
      </p:pic>
      <p:pic>
        <p:nvPicPr>
          <p:cNvPr id="58552" name="Picture 184" descr="ChemIndex_action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-457200" y="4114800"/>
            <a:ext cx="2143125" cy="1905000"/>
          </a:xfrm>
          <a:prstGeom prst="rect">
            <a:avLst/>
          </a:prstGeom>
          <a:noFill/>
        </p:spPr>
      </p:pic>
      <p:pic>
        <p:nvPicPr>
          <p:cNvPr id="58553" name="Picture 185" descr="ChemIndex_action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1219200" y="-457200"/>
            <a:ext cx="2143125" cy="1905000"/>
          </a:xfrm>
          <a:prstGeom prst="rect">
            <a:avLst/>
          </a:prstGeom>
          <a:noFill/>
        </p:spPr>
      </p:pic>
      <p:pic>
        <p:nvPicPr>
          <p:cNvPr id="58554" name="Picture 186" descr="ChemIndex_action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5476875" y="3581400"/>
            <a:ext cx="2143125" cy="1905000"/>
          </a:xfrm>
          <a:prstGeom prst="rect">
            <a:avLst/>
          </a:prstGeom>
          <a:noFill/>
        </p:spPr>
      </p:pic>
      <p:pic>
        <p:nvPicPr>
          <p:cNvPr id="58555" name="Picture 187" descr="ChemIndex_action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228600" y="4648200"/>
            <a:ext cx="2143125" cy="1905000"/>
          </a:xfrm>
          <a:prstGeom prst="rect">
            <a:avLst/>
          </a:prstGeom>
          <a:noFill/>
        </p:spPr>
      </p:pic>
      <p:pic>
        <p:nvPicPr>
          <p:cNvPr id="58556" name="Picture 188" descr="ChemIndex_action"/>
          <p:cNvPicPr>
            <a:picLocks noChangeAspect="1" noChangeArrowheads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 rot="-1527308">
            <a:off x="4267200" y="5410200"/>
            <a:ext cx="2143125" cy="1905000"/>
          </a:xfrm>
          <a:prstGeom prst="rect">
            <a:avLst/>
          </a:prstGeom>
          <a:noFill/>
        </p:spPr>
      </p:pic>
      <p:pic>
        <p:nvPicPr>
          <p:cNvPr id="58557" name="Picture 189" descr="ChemIndex_action"/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 rot="1046364">
            <a:off x="228600" y="685800"/>
            <a:ext cx="2143125" cy="1905000"/>
          </a:xfrm>
          <a:prstGeom prst="rect">
            <a:avLst/>
          </a:prstGeom>
          <a:noFill/>
        </p:spPr>
      </p:pic>
      <p:pic>
        <p:nvPicPr>
          <p:cNvPr id="58558" name="Picture 190" descr="ChemIndex_action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-457200" y="2362200"/>
            <a:ext cx="1752600" cy="1557338"/>
          </a:xfrm>
          <a:prstGeom prst="rect">
            <a:avLst/>
          </a:prstGeom>
          <a:noFill/>
        </p:spPr>
      </p:pic>
      <p:pic>
        <p:nvPicPr>
          <p:cNvPr id="58559" name="Picture 191" descr="ChemIndex_action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391400" y="1143000"/>
            <a:ext cx="1752600" cy="1557338"/>
          </a:xfrm>
          <a:prstGeom prst="rect">
            <a:avLst/>
          </a:prstGeom>
          <a:noFill/>
        </p:spPr>
      </p:pic>
      <p:pic>
        <p:nvPicPr>
          <p:cNvPr id="58560" name="Picture 192" descr="ChemIndex_action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 rot="1494355">
            <a:off x="1666875" y="3200400"/>
            <a:ext cx="2143125" cy="1905000"/>
          </a:xfrm>
          <a:prstGeom prst="rect">
            <a:avLst/>
          </a:prstGeom>
          <a:noFill/>
        </p:spPr>
      </p:pic>
      <p:pic>
        <p:nvPicPr>
          <p:cNvPr id="58561" name="Picture 193" descr="ChemIndex_action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6553200" y="2438400"/>
            <a:ext cx="2143125" cy="1905000"/>
          </a:xfrm>
          <a:prstGeom prst="rect">
            <a:avLst/>
          </a:prstGeom>
          <a:noFill/>
        </p:spPr>
      </p:pic>
      <p:pic>
        <p:nvPicPr>
          <p:cNvPr id="58562" name="Picture 194" descr="ChemIndex_action"/>
          <p:cNvPicPr>
            <a:picLocks noChangeAspect="1" noChangeArrowheads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 rot="2256592">
            <a:off x="3995738" y="3157538"/>
            <a:ext cx="1905000" cy="2143125"/>
          </a:xfrm>
          <a:prstGeom prst="rect">
            <a:avLst/>
          </a:prstGeom>
          <a:noFill/>
        </p:spPr>
      </p:pic>
      <p:pic>
        <p:nvPicPr>
          <p:cNvPr id="58563" name="Picture 195" descr="ChemIndex_action"/>
          <p:cNvPicPr>
            <a:picLocks noChangeAspect="1" noChangeArrowheads="1"/>
          </p:cNvPicPr>
          <p:nvPr/>
        </p:nvPicPr>
        <p:blipFill>
          <a:blip r:embed="rId25"/>
          <a:srcRect/>
          <a:stretch>
            <a:fillRect/>
          </a:stretch>
        </p:blipFill>
        <p:spPr bwMode="auto">
          <a:xfrm>
            <a:off x="4038600" y="-457200"/>
            <a:ext cx="2143125" cy="1905000"/>
          </a:xfrm>
          <a:prstGeom prst="rect">
            <a:avLst/>
          </a:prstGeom>
          <a:noFill/>
        </p:spPr>
      </p:pic>
      <p:pic>
        <p:nvPicPr>
          <p:cNvPr id="58564" name="Picture 196" descr="ChemIndex_action"/>
          <p:cNvPicPr>
            <a:picLocks noChangeAspect="1" noChangeArrowheads="1"/>
          </p:cNvPicPr>
          <p:nvPr/>
        </p:nvPicPr>
        <p:blipFill>
          <a:blip r:embed="rId26"/>
          <a:srcRect/>
          <a:stretch>
            <a:fillRect/>
          </a:stretch>
        </p:blipFill>
        <p:spPr bwMode="auto">
          <a:xfrm>
            <a:off x="5257800" y="1066800"/>
            <a:ext cx="2143125" cy="1905000"/>
          </a:xfrm>
          <a:prstGeom prst="rect">
            <a:avLst/>
          </a:prstGeom>
          <a:noFill/>
        </p:spPr>
      </p:pic>
      <p:pic>
        <p:nvPicPr>
          <p:cNvPr id="58565" name="Picture 197" descr="ChemIndex_action"/>
          <p:cNvPicPr>
            <a:picLocks noChangeAspect="1" noChangeArrowheads="1"/>
          </p:cNvPicPr>
          <p:nvPr/>
        </p:nvPicPr>
        <p:blipFill>
          <a:blip r:embed="rId27"/>
          <a:srcRect/>
          <a:stretch>
            <a:fillRect/>
          </a:stretch>
        </p:blipFill>
        <p:spPr bwMode="auto">
          <a:xfrm>
            <a:off x="5781675" y="-457200"/>
            <a:ext cx="2143125" cy="1905000"/>
          </a:xfrm>
          <a:prstGeom prst="rect">
            <a:avLst/>
          </a:prstGeom>
          <a:noFill/>
        </p:spPr>
      </p:pic>
      <p:pic>
        <p:nvPicPr>
          <p:cNvPr id="58566" name="Picture 198" descr="ChemIndex_action"/>
          <p:cNvPicPr>
            <a:picLocks noChangeAspect="1" noChangeArrowheads="1"/>
          </p:cNvPicPr>
          <p:nvPr/>
        </p:nvPicPr>
        <p:blipFill>
          <a:blip r:embed="rId28"/>
          <a:srcRect/>
          <a:stretch>
            <a:fillRect/>
          </a:stretch>
        </p:blipFill>
        <p:spPr bwMode="auto">
          <a:xfrm rot="1693780">
            <a:off x="-457200" y="3114675"/>
            <a:ext cx="1905000" cy="2143125"/>
          </a:xfrm>
          <a:prstGeom prst="rect">
            <a:avLst/>
          </a:prstGeom>
          <a:noFill/>
        </p:spPr>
      </p:pic>
      <p:pic>
        <p:nvPicPr>
          <p:cNvPr id="58567" name="Picture 199" descr="ChemIndex_action"/>
          <p:cNvPicPr>
            <a:picLocks noChangeAspect="1" noChangeArrowheads="1"/>
          </p:cNvPicPr>
          <p:nvPr/>
        </p:nvPicPr>
        <p:blipFill>
          <a:blip r:embed="rId29"/>
          <a:srcRect/>
          <a:stretch>
            <a:fillRect/>
          </a:stretch>
        </p:blipFill>
        <p:spPr bwMode="auto">
          <a:xfrm>
            <a:off x="6629400" y="1295400"/>
            <a:ext cx="2143125" cy="1905000"/>
          </a:xfrm>
          <a:prstGeom prst="rect">
            <a:avLst/>
          </a:prstGeom>
          <a:noFill/>
        </p:spPr>
      </p:pic>
      <p:pic>
        <p:nvPicPr>
          <p:cNvPr id="58568" name="Picture 200" descr="ChemIndex_action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 rot="1494355">
            <a:off x="1830388" y="3225800"/>
            <a:ext cx="457200" cy="1905000"/>
          </a:xfrm>
          <a:prstGeom prst="rect">
            <a:avLst/>
          </a:prstGeom>
          <a:noFill/>
        </p:spPr>
      </p:pic>
      <p:pic>
        <p:nvPicPr>
          <p:cNvPr id="58569" name="Picture 201" descr="ChemIndex_action"/>
          <p:cNvPicPr>
            <a:picLocks noChangeAspect="1" noChangeArrowheads="1"/>
          </p:cNvPicPr>
          <p:nvPr/>
        </p:nvPicPr>
        <p:blipFill>
          <a:blip r:embed="rId30"/>
          <a:srcRect/>
          <a:stretch>
            <a:fillRect/>
          </a:stretch>
        </p:blipFill>
        <p:spPr bwMode="auto">
          <a:xfrm rot="-2403746">
            <a:off x="2895600" y="1743075"/>
            <a:ext cx="1905000" cy="2143125"/>
          </a:xfrm>
          <a:prstGeom prst="rect">
            <a:avLst/>
          </a:prstGeom>
          <a:noFill/>
        </p:spPr>
      </p:pic>
      <p:pic>
        <p:nvPicPr>
          <p:cNvPr id="58570" name="Picture 202" descr="ChemIndex_action"/>
          <p:cNvPicPr>
            <a:picLocks noChangeAspect="1" noChangeArrowheads="1"/>
          </p:cNvPicPr>
          <p:nvPr/>
        </p:nvPicPr>
        <p:blipFill>
          <a:blip r:embed="rId31"/>
          <a:srcRect/>
          <a:stretch>
            <a:fillRect/>
          </a:stretch>
        </p:blipFill>
        <p:spPr bwMode="auto">
          <a:xfrm>
            <a:off x="5562600" y="5562600"/>
            <a:ext cx="2143125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71" name="Picture 203" descr="ChemIndex_action"/>
          <p:cNvPicPr>
            <a:picLocks noChangeAspect="1" noChangeArrowheads="1"/>
          </p:cNvPicPr>
          <p:nvPr/>
        </p:nvPicPr>
        <p:blipFill>
          <a:blip r:embed="rId31"/>
          <a:srcRect/>
          <a:stretch>
            <a:fillRect/>
          </a:stretch>
        </p:blipFill>
        <p:spPr bwMode="auto">
          <a:xfrm rot="1011208">
            <a:off x="-609600" y="1066800"/>
            <a:ext cx="2143125" cy="1905000"/>
          </a:xfrm>
          <a:prstGeom prst="rect">
            <a:avLst/>
          </a:prstGeom>
          <a:noFill/>
        </p:spPr>
      </p:pic>
      <p:pic>
        <p:nvPicPr>
          <p:cNvPr id="58572" name="Picture 204" descr="ChemIndex_action"/>
          <p:cNvPicPr>
            <a:picLocks noChangeAspect="1" noChangeArrowheads="1"/>
          </p:cNvPicPr>
          <p:nvPr/>
        </p:nvPicPr>
        <p:blipFill>
          <a:blip r:embed="rId29"/>
          <a:srcRect/>
          <a:stretch>
            <a:fillRect/>
          </a:stretch>
        </p:blipFill>
        <p:spPr bwMode="auto">
          <a:xfrm>
            <a:off x="228600" y="228600"/>
            <a:ext cx="2143125" cy="1905000"/>
          </a:xfrm>
          <a:prstGeom prst="rect">
            <a:avLst/>
          </a:prstGeom>
          <a:noFill/>
        </p:spPr>
      </p:pic>
      <p:pic>
        <p:nvPicPr>
          <p:cNvPr id="58573" name="Picture 205" descr="ChemIndex_action"/>
          <p:cNvPicPr>
            <a:picLocks noChangeAspect="1" noChangeArrowheads="1"/>
          </p:cNvPicPr>
          <p:nvPr/>
        </p:nvPicPr>
        <p:blipFill>
          <a:blip r:embed="rId32"/>
          <a:srcRect/>
          <a:stretch>
            <a:fillRect/>
          </a:stretch>
        </p:blipFill>
        <p:spPr bwMode="auto">
          <a:xfrm>
            <a:off x="6924675" y="3810000"/>
            <a:ext cx="2143125" cy="1895475"/>
          </a:xfrm>
          <a:prstGeom prst="rect">
            <a:avLst/>
          </a:prstGeom>
          <a:noFill/>
        </p:spPr>
      </p:pic>
      <p:pic>
        <p:nvPicPr>
          <p:cNvPr id="58574" name="Picture 206" descr="ChemIndex_action"/>
          <p:cNvPicPr>
            <a:picLocks noChangeAspect="1" noChangeArrowheads="1"/>
          </p:cNvPicPr>
          <p:nvPr/>
        </p:nvPicPr>
        <p:blipFill>
          <a:blip r:embed="rId33"/>
          <a:srcRect/>
          <a:stretch>
            <a:fillRect/>
          </a:stretch>
        </p:blipFill>
        <p:spPr bwMode="auto">
          <a:xfrm rot="2399355">
            <a:off x="2605088" y="4470400"/>
            <a:ext cx="1770062" cy="1990725"/>
          </a:xfrm>
          <a:prstGeom prst="rect">
            <a:avLst/>
          </a:prstGeom>
          <a:noFill/>
        </p:spPr>
      </p:pic>
      <p:sp>
        <p:nvSpPr>
          <p:cNvPr id="58575" name="Oval 207"/>
          <p:cNvSpPr>
            <a:spLocks noChangeArrowheads="1"/>
          </p:cNvSpPr>
          <p:nvPr/>
        </p:nvSpPr>
        <p:spPr bwMode="auto">
          <a:xfrm>
            <a:off x="2438400" y="533400"/>
            <a:ext cx="762000" cy="1600200"/>
          </a:xfrm>
          <a:prstGeom prst="ellips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576" name="Oval 208"/>
          <p:cNvSpPr>
            <a:spLocks noChangeArrowheads="1"/>
          </p:cNvSpPr>
          <p:nvPr/>
        </p:nvSpPr>
        <p:spPr bwMode="auto">
          <a:xfrm rot="-4782929">
            <a:off x="3200400" y="3276600"/>
            <a:ext cx="762000" cy="1600200"/>
          </a:xfrm>
          <a:prstGeom prst="ellips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577" name="Oval 209"/>
          <p:cNvSpPr>
            <a:spLocks noChangeArrowheads="1"/>
          </p:cNvSpPr>
          <p:nvPr/>
        </p:nvSpPr>
        <p:spPr bwMode="auto">
          <a:xfrm rot="-1868339">
            <a:off x="3429000" y="1981200"/>
            <a:ext cx="762000" cy="1600200"/>
          </a:xfrm>
          <a:prstGeom prst="ellips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578" name="Oval 210"/>
          <p:cNvSpPr>
            <a:spLocks noChangeArrowheads="1"/>
          </p:cNvSpPr>
          <p:nvPr/>
        </p:nvSpPr>
        <p:spPr bwMode="auto">
          <a:xfrm>
            <a:off x="5486400" y="381000"/>
            <a:ext cx="762000" cy="1600200"/>
          </a:xfrm>
          <a:prstGeom prst="ellips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579" name="Oval 211"/>
          <p:cNvSpPr>
            <a:spLocks noChangeArrowheads="1"/>
          </p:cNvSpPr>
          <p:nvPr/>
        </p:nvSpPr>
        <p:spPr bwMode="auto">
          <a:xfrm rot="-5058721">
            <a:off x="7543800" y="-190500"/>
            <a:ext cx="762000" cy="1600200"/>
          </a:xfrm>
          <a:prstGeom prst="ellips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580" name="Oval 212"/>
          <p:cNvSpPr>
            <a:spLocks noChangeArrowheads="1"/>
          </p:cNvSpPr>
          <p:nvPr/>
        </p:nvSpPr>
        <p:spPr bwMode="auto">
          <a:xfrm rot="-2728888">
            <a:off x="4495800" y="3581400"/>
            <a:ext cx="762000" cy="1600200"/>
          </a:xfrm>
          <a:prstGeom prst="ellips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581" name="Oval 213"/>
          <p:cNvSpPr>
            <a:spLocks noChangeArrowheads="1"/>
          </p:cNvSpPr>
          <p:nvPr/>
        </p:nvSpPr>
        <p:spPr bwMode="auto">
          <a:xfrm rot="1514608">
            <a:off x="762000" y="2743200"/>
            <a:ext cx="762000" cy="1600200"/>
          </a:xfrm>
          <a:prstGeom prst="ellips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582" name="Oval 214"/>
          <p:cNvSpPr>
            <a:spLocks noChangeArrowheads="1"/>
          </p:cNvSpPr>
          <p:nvPr/>
        </p:nvSpPr>
        <p:spPr bwMode="auto">
          <a:xfrm rot="2743391">
            <a:off x="4669631" y="2729707"/>
            <a:ext cx="650875" cy="1233488"/>
          </a:xfrm>
          <a:prstGeom prst="ellips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8583" name="Picture 215" descr="ChemIndex_action"/>
          <p:cNvPicPr>
            <a:picLocks noChangeAspect="1" noChangeArrowheads="1"/>
          </p:cNvPicPr>
          <p:nvPr/>
        </p:nvPicPr>
        <p:blipFill>
          <a:blip r:embed="rId29"/>
          <a:srcRect/>
          <a:stretch>
            <a:fillRect/>
          </a:stretch>
        </p:blipFill>
        <p:spPr bwMode="auto">
          <a:xfrm>
            <a:off x="6172200" y="2057400"/>
            <a:ext cx="2143125" cy="1905000"/>
          </a:xfrm>
          <a:prstGeom prst="rect">
            <a:avLst/>
          </a:prstGeom>
          <a:noFill/>
        </p:spPr>
      </p:pic>
      <p:sp>
        <p:nvSpPr>
          <p:cNvPr id="58584" name="Oval 216"/>
          <p:cNvSpPr>
            <a:spLocks noChangeArrowheads="1"/>
          </p:cNvSpPr>
          <p:nvPr/>
        </p:nvSpPr>
        <p:spPr bwMode="auto">
          <a:xfrm rot="-21344269">
            <a:off x="6858000" y="4953000"/>
            <a:ext cx="762000" cy="1600200"/>
          </a:xfrm>
          <a:prstGeom prst="ellips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8585" name="Picture 217" descr="ChemIndex_action"/>
          <p:cNvPicPr>
            <a:picLocks noChangeAspect="1" noChangeArrowheads="1"/>
          </p:cNvPicPr>
          <p:nvPr/>
        </p:nvPicPr>
        <p:blipFill>
          <a:blip r:embed="rId34"/>
          <a:srcRect/>
          <a:stretch>
            <a:fillRect/>
          </a:stretch>
        </p:blipFill>
        <p:spPr bwMode="auto">
          <a:xfrm>
            <a:off x="4410075" y="4724400"/>
            <a:ext cx="2143125" cy="1905000"/>
          </a:xfrm>
          <a:prstGeom prst="rect">
            <a:avLst/>
          </a:prstGeom>
          <a:noFill/>
        </p:spPr>
      </p:pic>
      <p:pic>
        <p:nvPicPr>
          <p:cNvPr id="58586" name="Picture 218" descr="ChemIndex_action"/>
          <p:cNvPicPr>
            <a:picLocks noChangeAspect="1" noChangeArrowheads="1"/>
          </p:cNvPicPr>
          <p:nvPr/>
        </p:nvPicPr>
        <p:blipFill>
          <a:blip r:embed="rId34"/>
          <a:srcRect/>
          <a:stretch>
            <a:fillRect/>
          </a:stretch>
        </p:blipFill>
        <p:spPr bwMode="auto">
          <a:xfrm>
            <a:off x="1219200" y="3886200"/>
            <a:ext cx="2143125" cy="1905000"/>
          </a:xfrm>
          <a:prstGeom prst="rect">
            <a:avLst/>
          </a:prstGeom>
          <a:noFill/>
        </p:spPr>
      </p:pic>
      <p:sp>
        <p:nvSpPr>
          <p:cNvPr id="219" name="TextBox 218"/>
          <p:cNvSpPr txBox="1"/>
          <p:nvPr/>
        </p:nvSpPr>
        <p:spPr>
          <a:xfrm>
            <a:off x="1704380" y="5498812"/>
            <a:ext cx="2007789" cy="58477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>
                  <a:solidFill>
                    <a:srgbClr val="000000"/>
                  </a:solidFill>
                </a:ln>
                <a:solidFill>
                  <a:srgbClr val="FF8EF9"/>
                </a:solidFill>
              </a:rPr>
              <a:t>Quinones!</a:t>
            </a:r>
            <a:endParaRPr lang="en-US" sz="3200" b="1" dirty="0">
              <a:ln>
                <a:solidFill>
                  <a:srgbClr val="000000"/>
                </a:solidFill>
              </a:ln>
              <a:solidFill>
                <a:srgbClr val="FF8EF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183210"/>
            <a:ext cx="8229600" cy="1384300"/>
          </a:xfrm>
        </p:spPr>
        <p:txBody>
          <a:bodyPr/>
          <a:lstStyle/>
          <a:p>
            <a:r>
              <a:rPr lang="en-US" sz="3600" dirty="0"/>
              <a:t>What does</a:t>
            </a:r>
            <a:r>
              <a:rPr lang="en-US" sz="3600" dirty="0" smtClean="0"/>
              <a:t> a DOM </a:t>
            </a:r>
            <a:r>
              <a:rPr lang="en-US" sz="3600" dirty="0"/>
              <a:t>Fluorescence Spectrum Look Like?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590800" y="1828800"/>
            <a:ext cx="4648200" cy="3616325"/>
            <a:chOff x="528" y="1536"/>
            <a:chExt cx="2544" cy="2020"/>
          </a:xfrm>
        </p:grpSpPr>
        <p:pic>
          <p:nvPicPr>
            <p:cNvPr id="31748" name="Picture 4" descr="nl_12_02_ww_eem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28" y="1536"/>
              <a:ext cx="2544" cy="20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749" name="Text Box 5"/>
            <p:cNvSpPr txBox="1">
              <a:spLocks noChangeArrowheads="1"/>
            </p:cNvSpPr>
            <p:nvPr/>
          </p:nvSpPr>
          <p:spPr bwMode="auto">
            <a:xfrm>
              <a:off x="909" y="3381"/>
              <a:ext cx="1632" cy="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b="1">
                  <a:latin typeface="Arial" charset="0"/>
                </a:rPr>
                <a:t>Emission (nm)</a:t>
              </a:r>
            </a:p>
          </p:txBody>
        </p:sp>
        <p:sp>
          <p:nvSpPr>
            <p:cNvPr id="31750" name="Text Box 6"/>
            <p:cNvSpPr txBox="1">
              <a:spLocks noChangeArrowheads="1"/>
            </p:cNvSpPr>
            <p:nvPr/>
          </p:nvSpPr>
          <p:spPr bwMode="auto">
            <a:xfrm rot="16200000">
              <a:off x="-45" y="2446"/>
              <a:ext cx="1316" cy="1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b="1">
                  <a:latin typeface="Arial" charset="0"/>
                </a:rPr>
                <a:t>Excitation (nm)</a:t>
              </a:r>
            </a:p>
          </p:txBody>
        </p:sp>
      </p:grpSp>
      <p:sp>
        <p:nvSpPr>
          <p:cNvPr id="31751" name="Line 7"/>
          <p:cNvSpPr>
            <a:spLocks noChangeShapeType="1"/>
          </p:cNvSpPr>
          <p:nvPr/>
        </p:nvSpPr>
        <p:spPr bwMode="auto">
          <a:xfrm>
            <a:off x="1143000" y="2209800"/>
            <a:ext cx="32004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2" name="Text Box 8"/>
          <p:cNvSpPr txBox="1">
            <a:spLocks noChangeArrowheads="1"/>
          </p:cNvSpPr>
          <p:nvPr/>
        </p:nvSpPr>
        <p:spPr bwMode="auto">
          <a:xfrm>
            <a:off x="304800" y="4006720"/>
            <a:ext cx="1828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rgbClr val="000000"/>
                </a:solidFill>
                <a:latin typeface="Arial" charset="0"/>
              </a:rPr>
              <a:t>Protein-like</a:t>
            </a:r>
          </a:p>
        </p:txBody>
      </p:sp>
      <p:sp>
        <p:nvSpPr>
          <p:cNvPr id="31753" name="Text Box 9"/>
          <p:cNvSpPr txBox="1">
            <a:spLocks noChangeArrowheads="1"/>
          </p:cNvSpPr>
          <p:nvPr/>
        </p:nvSpPr>
        <p:spPr bwMode="auto">
          <a:xfrm>
            <a:off x="218856" y="1854750"/>
            <a:ext cx="152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err="1">
                <a:latin typeface="Arial" charset="0"/>
              </a:rPr>
              <a:t>humic</a:t>
            </a:r>
            <a:endParaRPr lang="en-US" sz="2400" dirty="0">
              <a:latin typeface="Arial" charset="0"/>
            </a:endParaRPr>
          </a:p>
        </p:txBody>
      </p:sp>
      <p:sp>
        <p:nvSpPr>
          <p:cNvPr id="31754" name="Line 10"/>
          <p:cNvSpPr>
            <a:spLocks noChangeShapeType="1"/>
          </p:cNvSpPr>
          <p:nvPr/>
        </p:nvSpPr>
        <p:spPr bwMode="auto">
          <a:xfrm>
            <a:off x="1066800" y="2362200"/>
            <a:ext cx="3276600" cy="266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57" name="Text Box 13"/>
          <p:cNvSpPr txBox="1">
            <a:spLocks noChangeArrowheads="1"/>
          </p:cNvSpPr>
          <p:nvPr/>
        </p:nvSpPr>
        <p:spPr bwMode="auto">
          <a:xfrm>
            <a:off x="228600" y="5521000"/>
            <a:ext cx="8686800" cy="120032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 dirty="0">
                <a:latin typeface="Arial" charset="0"/>
              </a:rPr>
              <a:t>Despite chemical diversity of DOM, similar </a:t>
            </a:r>
            <a:r>
              <a:rPr lang="en-US" sz="2400" b="1" i="1" dirty="0">
                <a:latin typeface="Arial" charset="0"/>
              </a:rPr>
              <a:t>steady state </a:t>
            </a:r>
            <a:r>
              <a:rPr lang="en-US" sz="2400" dirty="0">
                <a:latin typeface="Arial" charset="0"/>
              </a:rPr>
              <a:t>fluorescence spectra observed for ALL DOM </a:t>
            </a:r>
            <a:r>
              <a:rPr lang="en-US" sz="2400" dirty="0" err="1">
                <a:latin typeface="Arial" charset="0"/>
              </a:rPr>
              <a:t>EEMs</a:t>
            </a:r>
            <a:r>
              <a:rPr lang="en-US" sz="2400" dirty="0">
                <a:latin typeface="Arial" charset="0"/>
              </a:rPr>
              <a:t>; this strongly implies common pool of </a:t>
            </a:r>
            <a:r>
              <a:rPr lang="en-US" sz="2400" dirty="0" err="1">
                <a:latin typeface="Arial" charset="0"/>
              </a:rPr>
              <a:t>fluorophores</a:t>
            </a:r>
            <a:endParaRPr lang="en-US" sz="2400" b="1" i="1" dirty="0">
              <a:latin typeface="Arial" charset="0"/>
            </a:endParaRPr>
          </a:p>
        </p:txBody>
      </p:sp>
      <p:sp>
        <p:nvSpPr>
          <p:cNvPr id="31758" name="Line 14"/>
          <p:cNvSpPr>
            <a:spLocks noChangeShapeType="1"/>
          </p:cNvSpPr>
          <p:nvPr/>
        </p:nvSpPr>
        <p:spPr bwMode="auto">
          <a:xfrm>
            <a:off x="838200" y="4419600"/>
            <a:ext cx="25146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alb907doc3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402132" y="8834625"/>
            <a:ext cx="5158870" cy="4340259"/>
          </a:xfrm>
          <a:prstGeom prst="rect">
            <a:avLst/>
          </a:prstGeom>
          <a:noFill/>
          <a:ln w="19050" cap="flat" cmpd="sng" algn="ctr">
            <a:solidFill>
              <a:srgbClr val="0521F2"/>
            </a:solidFill>
            <a:prstDash val="solid"/>
            <a:round/>
            <a:headEnd type="none" w="med" len="med"/>
            <a:tailEnd type="none" w="med" len="med"/>
          </a:ln>
        </p:spPr>
      </p:pic>
      <p:graphicFrame>
        <p:nvGraphicFramePr>
          <p:cNvPr id="65538" name="Object 2"/>
          <p:cNvGraphicFramePr>
            <a:graphicFrameLocks noChangeAspect="1"/>
          </p:cNvGraphicFramePr>
          <p:nvPr/>
        </p:nvGraphicFramePr>
        <p:xfrm>
          <a:off x="1781175" y="1800030"/>
          <a:ext cx="5581650" cy="3971925"/>
        </p:xfrm>
        <a:graphic>
          <a:graphicData uri="http://schemas.openxmlformats.org/presentationml/2006/ole">
            <p:oleObj spid="_x0000_s65538" name="Chart" r:id="rId6" imgW="5588000" imgH="3987800" progId="Excel.Sheet.8">
              <p:embed/>
            </p:oleObj>
          </a:graphicData>
        </a:graphic>
      </p:graphicFrame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457200" y="228600"/>
            <a:ext cx="8229600" cy="1143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0" cap="none" spc="0" normalizeH="0" baseline="0" noProof="0" dirty="0" smtClean="0">
                <a:ln>
                  <a:noFill/>
                </a:ln>
                <a:uLnTx/>
                <a:uFillTx/>
                <a:latin typeface="+mj-lt"/>
                <a:ea typeface="+mj-ea"/>
                <a:cs typeface="+mj-cs"/>
              </a:rPr>
              <a:t>Emission spectra (</a:t>
            </a:r>
            <a:r>
              <a:rPr kumimoji="0" lang="en-US" sz="3200" i="0" u="none" strike="noStrike" kern="0" cap="none" spc="0" normalizeH="0" baseline="0" noProof="0" dirty="0" err="1" smtClean="0">
                <a:ln>
                  <a:noFill/>
                </a:ln>
                <a:uLnTx/>
                <a:uFillTx/>
                <a:latin typeface="Symbol" pitchFamily="43" charset="2"/>
                <a:ea typeface="+mj-ea"/>
                <a:cs typeface="+mj-cs"/>
              </a:rPr>
              <a:t>l</a:t>
            </a:r>
            <a:r>
              <a:rPr kumimoji="0" lang="en-US" sz="3200" i="0" u="none" strike="noStrike" kern="0" cap="none" spc="0" normalizeH="0" baseline="-25000" noProof="0" dirty="0" err="1" smtClean="0">
                <a:ln>
                  <a:noFill/>
                </a:ln>
                <a:uLnTx/>
                <a:uFillTx/>
                <a:latin typeface="+mj-lt"/>
                <a:ea typeface="+mj-ea"/>
                <a:cs typeface="+mj-cs"/>
              </a:rPr>
              <a:t>excit</a:t>
            </a:r>
            <a:r>
              <a:rPr kumimoji="0" lang="en-US" sz="3200" i="0" u="none" strike="noStrike" kern="0" cap="none" spc="0" normalizeH="0" baseline="0" noProof="0" dirty="0" smtClean="0">
                <a:ln>
                  <a:noFill/>
                </a:ln>
                <a:uLnTx/>
                <a:uFillTx/>
                <a:latin typeface="+mj-lt"/>
                <a:ea typeface="+mj-ea"/>
                <a:cs typeface="+mj-cs"/>
              </a:rPr>
              <a:t> = 370 nm) varies with source of </a:t>
            </a:r>
            <a:r>
              <a:rPr kumimoji="0" lang="en-US" sz="3200" i="0" u="none" strike="noStrike" kern="0" cap="none" spc="0" normalizeH="0" baseline="0" noProof="0" dirty="0" err="1" smtClean="0">
                <a:ln>
                  <a:noFill/>
                </a:ln>
                <a:uLnTx/>
                <a:uFillTx/>
                <a:latin typeface="+mj-lt"/>
                <a:ea typeface="+mj-ea"/>
                <a:cs typeface="+mj-cs"/>
              </a:rPr>
              <a:t>fulvic</a:t>
            </a:r>
            <a:r>
              <a:rPr kumimoji="0" lang="en-US" sz="3200" i="0" u="none" strike="noStrike" kern="0" cap="none" spc="0" normalizeH="0" baseline="0" noProof="0" dirty="0" smtClean="0">
                <a:ln>
                  <a:noFill/>
                </a:ln>
                <a:uLnTx/>
                <a:uFillTx/>
                <a:latin typeface="+mj-lt"/>
                <a:ea typeface="+mj-ea"/>
                <a:cs typeface="+mj-cs"/>
              </a:rPr>
              <a:t> acid</a:t>
            </a:r>
            <a:endParaRPr kumimoji="0" lang="en-US" sz="3200" i="0" u="none" strike="noStrike" kern="0" cap="none" spc="0" normalizeH="0" baseline="0" noProof="0" dirty="0">
              <a:ln>
                <a:noFill/>
              </a:ln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34770" y="297219"/>
            <a:ext cx="3775393" cy="646331"/>
          </a:xfrm>
          <a:prstGeom prst="rect">
            <a:avLst/>
          </a:prstGeom>
          <a:solidFill>
            <a:srgbClr val="FFFFFF"/>
          </a:solidFill>
          <a:ln w="222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Fluorescence Index</a:t>
            </a:r>
            <a:endParaRPr lang="en-US" sz="3600" dirty="0"/>
          </a:p>
        </p:txBody>
      </p:sp>
      <p:pic>
        <p:nvPicPr>
          <p:cNvPr id="3" name="Picture 5" descr="alb907doc3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402132" y="8834625"/>
            <a:ext cx="5158870" cy="4340259"/>
          </a:xfrm>
          <a:prstGeom prst="rect">
            <a:avLst/>
          </a:prstGeom>
          <a:noFill/>
          <a:ln w="19050" cap="flat" cmpd="sng" algn="ctr">
            <a:solidFill>
              <a:srgbClr val="0521F2"/>
            </a:solidFill>
            <a:prstDash val="solid"/>
            <a:round/>
            <a:headEnd type="none" w="med" len="med"/>
            <a:tailEnd type="none" w="med" len="med"/>
          </a:ln>
        </p:spPr>
      </p:pic>
      <p:grpSp>
        <p:nvGrpSpPr>
          <p:cNvPr id="4" name="Group 16"/>
          <p:cNvGrpSpPr/>
          <p:nvPr/>
        </p:nvGrpSpPr>
        <p:grpSpPr>
          <a:xfrm>
            <a:off x="1484568" y="1144486"/>
            <a:ext cx="6218792" cy="4794017"/>
            <a:chOff x="519612" y="17700"/>
            <a:chExt cx="8104777" cy="6818709"/>
          </a:xfrm>
        </p:grpSpPr>
        <p:pic>
          <p:nvPicPr>
            <p:cNvPr id="11" name="Picture 10" descr="alb907doc3s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19612" y="17700"/>
              <a:ext cx="8104777" cy="6818709"/>
            </a:xfrm>
            <a:prstGeom prst="rect">
              <a:avLst/>
            </a:prstGeom>
            <a:noFill/>
            <a:ln w="19050" cap="flat" cmpd="sng" algn="ctr">
              <a:solidFill>
                <a:srgbClr val="0521F2"/>
              </a:solidFill>
              <a:prstDash val="solid"/>
              <a:round/>
              <a:headEnd type="none" w="med" len="med"/>
              <a:tailEnd type="none" w="med" len="med"/>
            </a:ln>
          </p:spPr>
        </p:pic>
        <p:sp>
          <p:nvSpPr>
            <p:cNvPr id="12" name="Oval 11"/>
            <p:cNvSpPr/>
            <p:nvPr/>
          </p:nvSpPr>
          <p:spPr>
            <a:xfrm>
              <a:off x="6267159" y="2551039"/>
              <a:ext cx="219503" cy="23676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194560" rtl="0" eaLnBrk="1" latinLnBrk="0" hangingPunct="1">
                <a:defRPr sz="8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194560" algn="l" defTabSz="2194560" rtl="0" eaLnBrk="1" latinLnBrk="0" hangingPunct="1">
                <a:defRPr sz="8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389120" algn="l" defTabSz="2194560" rtl="0" eaLnBrk="1" latinLnBrk="0" hangingPunct="1">
                <a:defRPr sz="8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583680" algn="l" defTabSz="2194560" rtl="0" eaLnBrk="1" latinLnBrk="0" hangingPunct="1">
                <a:defRPr sz="8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778240" algn="l" defTabSz="2194560" rtl="0" eaLnBrk="1" latinLnBrk="0" hangingPunct="1">
                <a:defRPr sz="8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972800" algn="l" defTabSz="2194560" rtl="0" eaLnBrk="1" latinLnBrk="0" hangingPunct="1">
                <a:defRPr sz="8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3167360" algn="l" defTabSz="2194560" rtl="0" eaLnBrk="1" latinLnBrk="0" hangingPunct="1">
                <a:defRPr sz="8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5361920" algn="l" defTabSz="2194560" rtl="0" eaLnBrk="1" latinLnBrk="0" hangingPunct="1">
                <a:defRPr sz="8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7556480" algn="l" defTabSz="2194560" rtl="0" eaLnBrk="1" latinLnBrk="0" hangingPunct="1">
                <a:defRPr sz="8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4994124" y="2574717"/>
              <a:ext cx="219503" cy="23676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194560" rtl="0" eaLnBrk="1" latinLnBrk="0" hangingPunct="1">
                <a:defRPr sz="8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194560" algn="l" defTabSz="2194560" rtl="0" eaLnBrk="1" latinLnBrk="0" hangingPunct="1">
                <a:defRPr sz="8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389120" algn="l" defTabSz="2194560" rtl="0" eaLnBrk="1" latinLnBrk="0" hangingPunct="1">
                <a:defRPr sz="8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583680" algn="l" defTabSz="2194560" rtl="0" eaLnBrk="1" latinLnBrk="0" hangingPunct="1">
                <a:defRPr sz="8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778240" algn="l" defTabSz="2194560" rtl="0" eaLnBrk="1" latinLnBrk="0" hangingPunct="1">
                <a:defRPr sz="8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972800" algn="l" defTabSz="2194560" rtl="0" eaLnBrk="1" latinLnBrk="0" hangingPunct="1">
                <a:defRPr sz="8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3167360" algn="l" defTabSz="2194560" rtl="0" eaLnBrk="1" latinLnBrk="0" hangingPunct="1">
                <a:defRPr sz="8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5361920" algn="l" defTabSz="2194560" rtl="0" eaLnBrk="1" latinLnBrk="0" hangingPunct="1">
                <a:defRPr sz="8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7556480" algn="l" defTabSz="2194560" rtl="0" eaLnBrk="1" latinLnBrk="0" hangingPunct="1">
                <a:defRPr sz="8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5162973" y="2669420"/>
              <a:ext cx="1097522" cy="197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 rot="16200000">
              <a:off x="-636457" y="3260676"/>
              <a:ext cx="2951779" cy="517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2194560" rtl="0" eaLnBrk="1" latinLnBrk="0" hangingPunct="1">
                <a:defRPr sz="8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194560" algn="l" defTabSz="2194560" rtl="0" eaLnBrk="1" latinLnBrk="0" hangingPunct="1">
                <a:defRPr sz="8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389120" algn="l" defTabSz="2194560" rtl="0" eaLnBrk="1" latinLnBrk="0" hangingPunct="1">
                <a:defRPr sz="8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583680" algn="l" defTabSz="2194560" rtl="0" eaLnBrk="1" latinLnBrk="0" hangingPunct="1">
                <a:defRPr sz="8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778240" algn="l" defTabSz="2194560" rtl="0" eaLnBrk="1" latinLnBrk="0" hangingPunct="1">
                <a:defRPr sz="8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972800" algn="l" defTabSz="2194560" rtl="0" eaLnBrk="1" latinLnBrk="0" hangingPunct="1">
                <a:defRPr sz="8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167360" algn="l" defTabSz="2194560" rtl="0" eaLnBrk="1" latinLnBrk="0" hangingPunct="1">
                <a:defRPr sz="8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5361920" algn="l" defTabSz="2194560" rtl="0" eaLnBrk="1" latinLnBrk="0" hangingPunct="1">
                <a:defRPr sz="8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7556480" algn="l" defTabSz="2194560" rtl="0" eaLnBrk="1" latinLnBrk="0" hangingPunct="1">
                <a:defRPr sz="8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 smtClean="0"/>
                <a:t>Excitation (nm)</a:t>
              </a:r>
              <a:endParaRPr lang="en-US" sz="2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03153" y="6233596"/>
              <a:ext cx="2794001" cy="569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2194560" rtl="0" eaLnBrk="1" latinLnBrk="0" hangingPunct="1">
                <a:defRPr sz="8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194560" algn="l" defTabSz="2194560" rtl="0" eaLnBrk="1" latinLnBrk="0" hangingPunct="1">
                <a:defRPr sz="8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389120" algn="l" defTabSz="2194560" rtl="0" eaLnBrk="1" latinLnBrk="0" hangingPunct="1">
                <a:defRPr sz="8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583680" algn="l" defTabSz="2194560" rtl="0" eaLnBrk="1" latinLnBrk="0" hangingPunct="1">
                <a:defRPr sz="8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778240" algn="l" defTabSz="2194560" rtl="0" eaLnBrk="1" latinLnBrk="0" hangingPunct="1">
                <a:defRPr sz="8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0972800" algn="l" defTabSz="2194560" rtl="0" eaLnBrk="1" latinLnBrk="0" hangingPunct="1">
                <a:defRPr sz="8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3167360" algn="l" defTabSz="2194560" rtl="0" eaLnBrk="1" latinLnBrk="0" hangingPunct="1">
                <a:defRPr sz="8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5361920" algn="l" defTabSz="2194560" rtl="0" eaLnBrk="1" latinLnBrk="0" hangingPunct="1">
                <a:defRPr sz="8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7556480" algn="l" defTabSz="2194560" rtl="0" eaLnBrk="1" latinLnBrk="0" hangingPunct="1">
                <a:defRPr sz="8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 smtClean="0"/>
                <a:t>Emission (nm)</a:t>
              </a:r>
              <a:endParaRPr lang="en-US" sz="20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75932" y="6119336"/>
            <a:ext cx="8504402" cy="73866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Ratio of emission intensity (470 nm / 520 nm) at 370 nm excitation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1264" y="297219"/>
            <a:ext cx="3775393" cy="646331"/>
          </a:xfrm>
          <a:prstGeom prst="rect">
            <a:avLst/>
          </a:prstGeom>
          <a:solidFill>
            <a:srgbClr val="FFFFFF"/>
          </a:solidFill>
          <a:ln w="222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Fluorescence Index</a:t>
            </a:r>
            <a:endParaRPr lang="en-US" sz="3600" dirty="0"/>
          </a:p>
        </p:txBody>
      </p:sp>
      <p:grpSp>
        <p:nvGrpSpPr>
          <p:cNvPr id="6" name="Group 5"/>
          <p:cNvGrpSpPr/>
          <p:nvPr/>
        </p:nvGrpSpPr>
        <p:grpSpPr>
          <a:xfrm>
            <a:off x="1209866" y="2458815"/>
            <a:ext cx="6390490" cy="4120542"/>
            <a:chOff x="1209866" y="1526627"/>
            <a:chExt cx="6390490" cy="4120542"/>
          </a:xfrm>
        </p:grpSpPr>
        <p:sp>
          <p:nvSpPr>
            <p:cNvPr id="5" name="Rectangle 4"/>
            <p:cNvSpPr/>
            <p:nvPr/>
          </p:nvSpPr>
          <p:spPr>
            <a:xfrm>
              <a:off x="1209866" y="1526627"/>
              <a:ext cx="6390490" cy="4120542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66562" name="Object 2"/>
            <p:cNvGraphicFramePr>
              <a:graphicFrameLocks noChangeAspect="1"/>
            </p:cNvGraphicFramePr>
            <p:nvPr/>
          </p:nvGraphicFramePr>
          <p:xfrm>
            <a:off x="1209866" y="1526627"/>
            <a:ext cx="6390490" cy="4120542"/>
          </p:xfrm>
          <a:graphic>
            <a:graphicData uri="http://schemas.openxmlformats.org/presentationml/2006/ole">
              <p:oleObj spid="_x0000_s66562" name="Worksheet" r:id="rId4" imgW="6553200" imgH="4572000" progId="Excel.Sheet.8">
                <p:embed/>
              </p:oleObj>
            </a:graphicData>
          </a:graphic>
        </p:graphicFrame>
        <p:sp>
          <p:nvSpPr>
            <p:cNvPr id="4" name="TextBox 3"/>
            <p:cNvSpPr txBox="1"/>
            <p:nvPr/>
          </p:nvSpPr>
          <p:spPr>
            <a:xfrm>
              <a:off x="1406764" y="3041892"/>
              <a:ext cx="4036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FI</a:t>
              </a:r>
              <a:endParaRPr lang="en-US" sz="2400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514860" y="1323977"/>
            <a:ext cx="5899421" cy="83099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Higher number = more microbial input</a:t>
            </a:r>
          </a:p>
          <a:p>
            <a:r>
              <a:rPr lang="en-US" sz="2400" dirty="0" smtClean="0"/>
              <a:t>Lower number = more terrestrial (plant) input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59844" y="3533040"/>
            <a:ext cx="722313" cy="72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9" descr="MCj02754140000[1]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rcRect/>
              <a:stretch>
                <a:fillRect/>
              </a:stretch>
            </p:blipFill>
          </mc:Choice>
          <mc:Fallback>
            <p:blipFill>
              <a:blip r:embed="rId7"/>
              <a:srcRect/>
              <a:stretch>
                <a:fillRect/>
              </a:stretch>
            </p:blipFill>
          </mc:Fallback>
        </mc:AlternateContent>
        <p:spPr bwMode="auto">
          <a:xfrm>
            <a:off x="3421141" y="4435745"/>
            <a:ext cx="534988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CZO_BcCZOs_pptBann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971550"/>
          </a:xfrm>
          <a:prstGeom prst="rect">
            <a:avLst/>
          </a:prstGeom>
        </p:spPr>
      </p:pic>
      <p:sp>
        <p:nvSpPr>
          <p:cNvPr id="7" name="Rectangle 13"/>
          <p:cNvSpPr>
            <a:spLocks noChangeArrowheads="1"/>
          </p:cNvSpPr>
          <p:nvPr/>
        </p:nvSpPr>
        <p:spPr bwMode="auto">
          <a:xfrm>
            <a:off x="812799" y="16680169"/>
            <a:ext cx="2637906" cy="1989829"/>
          </a:xfrm>
          <a:prstGeom prst="rect">
            <a:avLst/>
          </a:prstGeom>
          <a:solidFill>
            <a:schemeClr val="tx1">
              <a:alpha val="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13"/>
          <p:cNvSpPr>
            <a:spLocks noChangeArrowheads="1"/>
          </p:cNvSpPr>
          <p:nvPr/>
        </p:nvSpPr>
        <p:spPr bwMode="auto">
          <a:xfrm>
            <a:off x="965199" y="16832569"/>
            <a:ext cx="2637906" cy="1989829"/>
          </a:xfrm>
          <a:prstGeom prst="rect">
            <a:avLst/>
          </a:prstGeom>
          <a:solidFill>
            <a:schemeClr val="tx1">
              <a:alpha val="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5" name="Picture 24" descr="10LGG021c_21.t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0" y="1041416"/>
            <a:ext cx="5080184" cy="3810139"/>
          </a:xfrm>
          <a:prstGeom prst="rect">
            <a:avLst/>
          </a:prstGeom>
        </p:spPr>
      </p:pic>
      <p:sp>
        <p:nvSpPr>
          <p:cNvPr id="26" name="TextBox 1"/>
          <p:cNvSpPr txBox="1">
            <a:spLocks noChangeArrowheads="1"/>
          </p:cNvSpPr>
          <p:nvPr/>
        </p:nvSpPr>
        <p:spPr bwMode="auto">
          <a:xfrm>
            <a:off x="5823069" y="971550"/>
            <a:ext cx="3094164" cy="461665"/>
          </a:xfrm>
          <a:prstGeom prst="rect">
            <a:avLst/>
          </a:prstGeom>
          <a:solidFill>
            <a:srgbClr val="FFFFFF"/>
          </a:solidFill>
          <a:ln w="22225">
            <a:solidFill>
              <a:srgbClr val="000000"/>
            </a:solidFill>
            <a:round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457200" eaLnBrk="1" hangingPunct="1"/>
            <a:r>
              <a:rPr lang="en-US" sz="2400" dirty="0" smtClean="0">
                <a:latin typeface="Calibri" charset="0"/>
              </a:rPr>
              <a:t>Spectroscopic Analyses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3730" y="5024431"/>
            <a:ext cx="5080184" cy="163121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 smtClean="0"/>
              <a:t>Humification</a:t>
            </a:r>
            <a:r>
              <a:rPr lang="en-US" sz="2000" b="1" dirty="0" smtClean="0"/>
              <a:t> Index (HIX)</a:t>
            </a:r>
          </a:p>
          <a:p>
            <a:r>
              <a:rPr lang="en-US" sz="2000" dirty="0" smtClean="0"/>
              <a:t>How </a:t>
            </a:r>
            <a:r>
              <a:rPr lang="en-US" sz="2000" dirty="0" err="1" smtClean="0"/>
              <a:t>humified</a:t>
            </a:r>
            <a:r>
              <a:rPr lang="en-US" sz="2000" dirty="0" smtClean="0"/>
              <a:t> is the OM? Higher # indicates increasing degree of </a:t>
            </a:r>
            <a:r>
              <a:rPr lang="en-US" sz="2000" dirty="0" err="1" smtClean="0"/>
              <a:t>humification</a:t>
            </a:r>
            <a:r>
              <a:rPr lang="en-US" sz="2000" dirty="0" smtClean="0"/>
              <a:t>.</a:t>
            </a:r>
          </a:p>
          <a:p>
            <a:pPr algn="ctr"/>
            <a:r>
              <a:rPr lang="en-US" sz="2000" dirty="0" smtClean="0"/>
              <a:t>ex 254</a:t>
            </a:r>
          </a:p>
          <a:p>
            <a:pPr algn="ctr"/>
            <a:r>
              <a:rPr lang="en-US" sz="2000" dirty="0" smtClean="0"/>
              <a:t>area under em435-480/area under em300-345</a:t>
            </a:r>
            <a:endParaRPr lang="en-US" sz="2000" dirty="0"/>
          </a:p>
        </p:txBody>
      </p:sp>
      <p:sp>
        <p:nvSpPr>
          <p:cNvPr id="31" name="TextBox 30"/>
          <p:cNvSpPr txBox="1"/>
          <p:nvPr/>
        </p:nvSpPr>
        <p:spPr>
          <a:xfrm>
            <a:off x="5347385" y="1535243"/>
            <a:ext cx="3569848" cy="163121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Fluorescence Index (FI)</a:t>
            </a:r>
          </a:p>
          <a:p>
            <a:r>
              <a:rPr lang="en-US" sz="2000" dirty="0" smtClean="0"/>
              <a:t>Indicates if precursor material is more terrestrial (1.2) or more microbial (1.9).</a:t>
            </a:r>
          </a:p>
          <a:p>
            <a:pPr algn="ctr"/>
            <a:r>
              <a:rPr lang="en-US" sz="2000" dirty="0" smtClean="0"/>
              <a:t>em470/em520 at ex370</a:t>
            </a:r>
            <a:endParaRPr lang="en-US" sz="2000" dirty="0"/>
          </a:p>
        </p:txBody>
      </p:sp>
      <p:sp>
        <p:nvSpPr>
          <p:cNvPr id="33" name="TextBox 32"/>
          <p:cNvSpPr txBox="1"/>
          <p:nvPr/>
        </p:nvSpPr>
        <p:spPr>
          <a:xfrm>
            <a:off x="5347385" y="3793325"/>
            <a:ext cx="3665051" cy="286232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Freshness Index (</a:t>
            </a:r>
            <a:r>
              <a:rPr lang="en-US" sz="2000" b="1" dirty="0" err="1" smtClean="0"/>
              <a:t>β:α</a:t>
            </a:r>
            <a:r>
              <a:rPr lang="en-US" sz="2000" b="1" dirty="0" smtClean="0"/>
              <a:t>)</a:t>
            </a:r>
          </a:p>
          <a:p>
            <a:r>
              <a:rPr lang="en-US" sz="2000" dirty="0" smtClean="0"/>
              <a:t>Indicates contribution of recently produced DOM where </a:t>
            </a:r>
            <a:r>
              <a:rPr lang="en-US" sz="2000" dirty="0" err="1" smtClean="0"/>
              <a:t>β</a:t>
            </a:r>
            <a:r>
              <a:rPr lang="en-US" sz="2000" dirty="0" smtClean="0"/>
              <a:t> is recently derived DOM and </a:t>
            </a:r>
            <a:r>
              <a:rPr lang="en-US" sz="2000" dirty="0" err="1" smtClean="0"/>
              <a:t>α</a:t>
            </a:r>
            <a:r>
              <a:rPr lang="en-US" sz="2000" dirty="0" smtClean="0"/>
              <a:t> is more decomposed</a:t>
            </a:r>
            <a:r>
              <a:rPr lang="en-US" sz="2000" b="1" dirty="0" smtClean="0"/>
              <a:t>.  </a:t>
            </a:r>
            <a:r>
              <a:rPr lang="en-US" sz="2000" dirty="0" smtClean="0"/>
              <a:t>Larger number is newer material.</a:t>
            </a:r>
          </a:p>
          <a:p>
            <a:pPr algn="ctr"/>
            <a:r>
              <a:rPr lang="en-US" sz="2000" dirty="0" smtClean="0"/>
              <a:t>ex 310</a:t>
            </a:r>
          </a:p>
          <a:p>
            <a:pPr algn="ctr"/>
            <a:r>
              <a:rPr lang="en-US" sz="2000" dirty="0" smtClean="0"/>
              <a:t>em380/max(em420-435)</a:t>
            </a:r>
          </a:p>
          <a:p>
            <a:endParaRPr lang="en-US" sz="2000" dirty="0"/>
          </a:p>
        </p:txBody>
      </p:sp>
      <p:sp>
        <p:nvSpPr>
          <p:cNvPr id="35" name="Oval 34"/>
          <p:cNvSpPr/>
          <p:nvPr/>
        </p:nvSpPr>
        <p:spPr>
          <a:xfrm>
            <a:off x="3028232" y="2470454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613237" y="2496794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>
            <a:off x="2310513" y="4228557"/>
            <a:ext cx="1016786" cy="139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10800000">
            <a:off x="739615" y="4253989"/>
            <a:ext cx="592871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1993352" y="3252027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2310513" y="3292557"/>
            <a:ext cx="201397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457200" y="2133600"/>
            <a:ext cx="2057400" cy="609600"/>
          </a:xfrm>
          <a:prstGeom prst="rect">
            <a:avLst/>
          </a:prstGeom>
          <a:solidFill>
            <a:srgbClr val="8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228600" y="4419600"/>
            <a:ext cx="609600" cy="381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2209800" y="4419600"/>
            <a:ext cx="609600" cy="3810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1219200" y="4419600"/>
            <a:ext cx="609600" cy="381000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4" name="Line 6"/>
          <p:cNvSpPr>
            <a:spLocks noChangeShapeType="1"/>
          </p:cNvSpPr>
          <p:nvPr/>
        </p:nvSpPr>
        <p:spPr bwMode="auto">
          <a:xfrm flipH="1">
            <a:off x="568325" y="2743200"/>
            <a:ext cx="879475" cy="1524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5" name="Line 7"/>
          <p:cNvSpPr>
            <a:spLocks noChangeShapeType="1"/>
          </p:cNvSpPr>
          <p:nvPr/>
        </p:nvSpPr>
        <p:spPr bwMode="auto">
          <a:xfrm>
            <a:off x="1447800" y="2743200"/>
            <a:ext cx="0" cy="1524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6" name="Line 8"/>
          <p:cNvSpPr>
            <a:spLocks noChangeShapeType="1"/>
          </p:cNvSpPr>
          <p:nvPr/>
        </p:nvSpPr>
        <p:spPr bwMode="auto">
          <a:xfrm>
            <a:off x="1447800" y="2743200"/>
            <a:ext cx="836613" cy="1447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7" name="Text Box 9"/>
          <p:cNvSpPr txBox="1">
            <a:spLocks noChangeArrowheads="1"/>
          </p:cNvSpPr>
          <p:nvPr/>
        </p:nvSpPr>
        <p:spPr bwMode="auto">
          <a:xfrm>
            <a:off x="4419600" y="1981200"/>
            <a:ext cx="4495800" cy="73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2800" b="1">
                <a:solidFill>
                  <a:srgbClr val="B4B000"/>
                </a:solidFill>
                <a:latin typeface="Times New Roman" pitchFamily="-109" charset="0"/>
              </a:rPr>
              <a:t>Excitation-emission matrix</a:t>
            </a:r>
          </a:p>
          <a:p>
            <a:pPr algn="ctr"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2800" b="1">
                <a:solidFill>
                  <a:srgbClr val="B4B000"/>
                </a:solidFill>
                <a:latin typeface="Times New Roman" pitchFamily="-109" charset="0"/>
              </a:rPr>
              <a:t>(EEM)</a:t>
            </a:r>
          </a:p>
        </p:txBody>
      </p:sp>
      <p:sp>
        <p:nvSpPr>
          <p:cNvPr id="7178" name="Text Box 10"/>
          <p:cNvSpPr txBox="1">
            <a:spLocks noChangeArrowheads="1"/>
          </p:cNvSpPr>
          <p:nvPr/>
        </p:nvSpPr>
        <p:spPr bwMode="auto">
          <a:xfrm>
            <a:off x="4267200" y="4343400"/>
            <a:ext cx="487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 dirty="0">
                <a:solidFill>
                  <a:srgbClr val="FF0000"/>
                </a:solidFill>
                <a:latin typeface="Times New Roman" pitchFamily="-109" charset="0"/>
              </a:rPr>
              <a:t>Comp. 1</a:t>
            </a:r>
            <a:r>
              <a:rPr lang="en-US" sz="2400" dirty="0">
                <a:latin typeface="Times New Roman" pitchFamily="-109" charset="0"/>
              </a:rPr>
              <a:t>       </a:t>
            </a:r>
            <a:r>
              <a:rPr lang="en-US" sz="2400" dirty="0">
                <a:solidFill>
                  <a:srgbClr val="0033CC"/>
                </a:solidFill>
                <a:latin typeface="Times New Roman" pitchFamily="-109" charset="0"/>
              </a:rPr>
              <a:t>Comp. 2</a:t>
            </a:r>
            <a:r>
              <a:rPr lang="en-US" sz="2400" dirty="0">
                <a:latin typeface="Times New Roman" pitchFamily="-109" charset="0"/>
              </a:rPr>
              <a:t>         </a:t>
            </a:r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Times New Roman" pitchFamily="-109" charset="0"/>
              </a:rPr>
              <a:t>Comp. 3</a:t>
            </a:r>
          </a:p>
        </p:txBody>
      </p:sp>
      <p:sp>
        <p:nvSpPr>
          <p:cNvPr id="7179" name="Line 11"/>
          <p:cNvSpPr>
            <a:spLocks noChangeShapeType="1"/>
          </p:cNvSpPr>
          <p:nvPr/>
        </p:nvSpPr>
        <p:spPr bwMode="auto">
          <a:xfrm flipH="1">
            <a:off x="5257800" y="2895600"/>
            <a:ext cx="1447800" cy="1447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80" name="Line 12"/>
          <p:cNvSpPr>
            <a:spLocks noChangeShapeType="1"/>
          </p:cNvSpPr>
          <p:nvPr/>
        </p:nvSpPr>
        <p:spPr bwMode="auto">
          <a:xfrm>
            <a:off x="6705600" y="2895600"/>
            <a:ext cx="0" cy="1447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81" name="Line 13"/>
          <p:cNvSpPr>
            <a:spLocks noChangeShapeType="1"/>
          </p:cNvSpPr>
          <p:nvPr/>
        </p:nvSpPr>
        <p:spPr bwMode="auto">
          <a:xfrm>
            <a:off x="6705600" y="2895600"/>
            <a:ext cx="1447800" cy="1447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82" name="Rectangle 14"/>
          <p:cNvSpPr>
            <a:spLocks noChangeArrowheads="1"/>
          </p:cNvSpPr>
          <p:nvPr/>
        </p:nvSpPr>
        <p:spPr bwMode="auto">
          <a:xfrm>
            <a:off x="0" y="22860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4400" b="1" dirty="0" smtClean="0">
                <a:solidFill>
                  <a:schemeClr val="tx2"/>
                </a:solidFill>
                <a:latin typeface="Times New Roman" pitchFamily="-109" charset="0"/>
              </a:rPr>
              <a:t>Fluorescence - PARAFAC</a:t>
            </a:r>
            <a:endParaRPr lang="en-US" sz="4400" b="1" dirty="0">
              <a:solidFill>
                <a:schemeClr val="tx2"/>
              </a:solidFill>
              <a:latin typeface="Times New Roman" pitchFamily="-109" charset="0"/>
            </a:endParaRPr>
          </a:p>
        </p:txBody>
      </p:sp>
      <p:sp>
        <p:nvSpPr>
          <p:cNvPr id="7183" name="Text Box 15"/>
          <p:cNvSpPr txBox="1">
            <a:spLocks noChangeArrowheads="1"/>
          </p:cNvSpPr>
          <p:nvPr/>
        </p:nvSpPr>
        <p:spPr bwMode="auto">
          <a:xfrm>
            <a:off x="152400" y="6324600"/>
            <a:ext cx="4267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>
                <a:latin typeface="Arial" pitchFamily="-109" charset="0"/>
              </a:rPr>
              <a:t>Part 2: Fluorescence Spectroscopy</a:t>
            </a:r>
          </a:p>
        </p:txBody>
      </p:sp>
      <p:sp>
        <p:nvSpPr>
          <p:cNvPr id="7184" name="Text Box 16"/>
          <p:cNvSpPr txBox="1">
            <a:spLocks noChangeArrowheads="1"/>
          </p:cNvSpPr>
          <p:nvPr/>
        </p:nvSpPr>
        <p:spPr bwMode="auto">
          <a:xfrm>
            <a:off x="2819400" y="914400"/>
            <a:ext cx="3352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Arial" pitchFamily="-109" charset="0"/>
              </a:rPr>
              <a:t>Stedmon et al. 2003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CZO_BcCZOs_pptBanner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971550"/>
          </a:xfrm>
          <a:prstGeom prst="rect">
            <a:avLst/>
          </a:prstGeom>
        </p:spPr>
      </p:pic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39686" y="833993"/>
            <a:ext cx="1016660" cy="6024007"/>
          </a:xfrm>
        </p:spPr>
        <p:txBody>
          <a:bodyPr vert="vert270">
            <a:normAutofit fontScale="90000"/>
          </a:bodyPr>
          <a:lstStyle/>
          <a:p>
            <a:r>
              <a:rPr lang="en-US" dirty="0" smtClean="0"/>
              <a:t>Cory-McKnight</a:t>
            </a:r>
            <a:br>
              <a:rPr lang="en-US" dirty="0" smtClean="0"/>
            </a:br>
            <a:r>
              <a:rPr lang="en-US" dirty="0" smtClean="0"/>
              <a:t>PARAFAC </a:t>
            </a:r>
            <a:r>
              <a:rPr lang="en-US" dirty="0"/>
              <a:t>Components</a:t>
            </a: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10416" y="1013830"/>
            <a:ext cx="132715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10616" y="1013830"/>
            <a:ext cx="132715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710816" y="1013830"/>
            <a:ext cx="1327150" cy="1316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510416" y="2537830"/>
            <a:ext cx="132715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1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110616" y="2537830"/>
            <a:ext cx="132715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14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710816" y="2537830"/>
            <a:ext cx="132715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15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710816" y="4061830"/>
            <a:ext cx="132715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16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6110616" y="4061830"/>
            <a:ext cx="1327150" cy="1316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17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2910216" y="5509630"/>
            <a:ext cx="132715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18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4510416" y="5509630"/>
            <a:ext cx="132715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19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6110616" y="5509630"/>
            <a:ext cx="132715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20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7710816" y="5509630"/>
            <a:ext cx="132715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 Box 21"/>
          <p:cNvSpPr txBox="1">
            <a:spLocks noChangeArrowheads="1"/>
          </p:cNvSpPr>
          <p:nvPr/>
        </p:nvSpPr>
        <p:spPr bwMode="auto">
          <a:xfrm>
            <a:off x="2094241" y="1090030"/>
            <a:ext cx="264834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</a:rPr>
              <a:t>Oxidized </a:t>
            </a:r>
            <a:r>
              <a:rPr lang="en-US" dirty="0" err="1">
                <a:solidFill>
                  <a:srgbClr val="000000"/>
                </a:solidFill>
              </a:rPr>
              <a:t>Quinone</a:t>
            </a:r>
            <a:r>
              <a:rPr lang="en-US" dirty="0">
                <a:solidFill>
                  <a:srgbClr val="000000"/>
                </a:solidFill>
              </a:rPr>
              <a:t>-Like Components</a:t>
            </a:r>
          </a:p>
        </p:txBody>
      </p:sp>
      <p:sp>
        <p:nvSpPr>
          <p:cNvPr id="19" name="Text Box 22"/>
          <p:cNvSpPr txBox="1">
            <a:spLocks noChangeArrowheads="1"/>
          </p:cNvSpPr>
          <p:nvPr/>
        </p:nvSpPr>
        <p:spPr bwMode="auto">
          <a:xfrm>
            <a:off x="1363991" y="2614030"/>
            <a:ext cx="1832603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</a:rPr>
              <a:t>Reduced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Quinone</a:t>
            </a:r>
            <a:r>
              <a:rPr lang="en-US" dirty="0">
                <a:solidFill>
                  <a:srgbClr val="000000"/>
                </a:solidFill>
              </a:rPr>
              <a:t>-Like Components</a:t>
            </a:r>
          </a:p>
        </p:txBody>
      </p:sp>
      <p:sp>
        <p:nvSpPr>
          <p:cNvPr id="20" name="Text Box 23"/>
          <p:cNvSpPr txBox="1">
            <a:spLocks noChangeArrowheads="1"/>
          </p:cNvSpPr>
          <p:nvPr/>
        </p:nvSpPr>
        <p:spPr bwMode="auto">
          <a:xfrm>
            <a:off x="2672698" y="4214230"/>
            <a:ext cx="241617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</a:rPr>
              <a:t>Amino Acid-Like Components</a:t>
            </a:r>
          </a:p>
        </p:txBody>
      </p:sp>
      <p:sp>
        <p:nvSpPr>
          <p:cNvPr id="21" name="Text Box 24"/>
          <p:cNvSpPr txBox="1">
            <a:spLocks noChangeArrowheads="1"/>
          </p:cNvSpPr>
          <p:nvPr/>
        </p:nvSpPr>
        <p:spPr bwMode="auto">
          <a:xfrm>
            <a:off x="1232656" y="5677905"/>
            <a:ext cx="1963938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Unknown</a:t>
            </a:r>
            <a:r>
              <a:rPr lang="en-US" dirty="0" smtClean="0"/>
              <a:t> </a:t>
            </a:r>
          </a:p>
          <a:p>
            <a:pPr>
              <a:spcBef>
                <a:spcPct val="50000"/>
              </a:spcBef>
            </a:pPr>
            <a:r>
              <a:rPr lang="en-US" dirty="0" smtClean="0"/>
              <a:t>Components</a:t>
            </a:r>
            <a:endParaRPr lang="en-US" dirty="0"/>
          </a:p>
        </p:txBody>
      </p:sp>
      <p:graphicFrame>
        <p:nvGraphicFramePr>
          <p:cNvPr id="28674" name="Object 2"/>
          <p:cNvGraphicFramePr>
            <a:graphicFrameLocks noChangeAspect="1"/>
          </p:cNvGraphicFramePr>
          <p:nvPr/>
        </p:nvGraphicFramePr>
        <p:xfrm>
          <a:off x="3031824" y="2614030"/>
          <a:ext cx="1282700" cy="1257300"/>
        </p:xfrm>
        <a:graphic>
          <a:graphicData uri="http://schemas.openxmlformats.org/presentationml/2006/ole">
            <p:oleObj spid="_x0000_s102402" name="Document" r:id="rId17" imgW="1283211" imgH="1261875" progId="Word.Document.8">
              <p:link updateAutomatic="1"/>
            </p:oleObj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3196594" y="3099221"/>
            <a:ext cx="56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CZO_BcCZOs_pptBann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971550"/>
          </a:xfrm>
          <a:prstGeom prst="rect">
            <a:avLst/>
          </a:prstGeom>
        </p:spPr>
      </p:pic>
      <p:sp>
        <p:nvSpPr>
          <p:cNvPr id="24" name="TextBox 1"/>
          <p:cNvSpPr txBox="1">
            <a:spLocks noChangeArrowheads="1"/>
          </p:cNvSpPr>
          <p:nvPr/>
        </p:nvSpPr>
        <p:spPr bwMode="auto">
          <a:xfrm>
            <a:off x="5590456" y="971550"/>
            <a:ext cx="3069320" cy="461665"/>
          </a:xfrm>
          <a:prstGeom prst="rect">
            <a:avLst/>
          </a:prstGeom>
          <a:solidFill>
            <a:srgbClr val="FFFFFF"/>
          </a:solidFill>
          <a:ln w="22225">
            <a:solidFill>
              <a:srgbClr val="000000"/>
            </a:solidFill>
            <a:round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57200" eaLnBrk="1" hangingPunct="1"/>
            <a:r>
              <a:rPr lang="en-US" sz="2400" dirty="0" smtClean="0">
                <a:latin typeface="Calibri" charset="0"/>
              </a:rPr>
              <a:t>Spectroscopic Analyses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293813" y="1320687"/>
            <a:ext cx="4270300" cy="3819215"/>
            <a:chOff x="456794" y="17700"/>
            <a:chExt cx="8167595" cy="6943256"/>
          </a:xfrm>
        </p:grpSpPr>
        <p:pic>
          <p:nvPicPr>
            <p:cNvPr id="26" name="Picture 10" descr="alb907doc3s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19612" y="17700"/>
              <a:ext cx="8104777" cy="6818709"/>
            </a:xfrm>
            <a:prstGeom prst="rect">
              <a:avLst/>
            </a:prstGeom>
            <a:noFill/>
            <a:ln w="19050">
              <a:solidFill>
                <a:srgbClr val="0521F2"/>
              </a:solidFill>
              <a:round/>
              <a:headEnd/>
              <a:tailEnd/>
            </a:ln>
          </p:spPr>
        </p:pic>
        <p:sp>
          <p:nvSpPr>
            <p:cNvPr id="27" name="TextBox 14"/>
            <p:cNvSpPr txBox="1">
              <a:spLocks noChangeArrowheads="1"/>
            </p:cNvSpPr>
            <p:nvPr/>
          </p:nvSpPr>
          <p:spPr bwMode="auto">
            <a:xfrm rot="16200000">
              <a:off x="-1446596" y="2326667"/>
              <a:ext cx="4572051" cy="765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2193925" eaLnBrk="1" hangingPunct="1"/>
              <a:r>
                <a:rPr lang="en-US" sz="2000" dirty="0">
                  <a:latin typeface="Calibri" charset="0"/>
                </a:rPr>
                <a:t>Excitation (nm)</a:t>
              </a:r>
            </a:p>
          </p:txBody>
        </p:sp>
        <p:sp>
          <p:nvSpPr>
            <p:cNvPr id="28" name="TextBox 15"/>
            <p:cNvSpPr txBox="1">
              <a:spLocks noChangeArrowheads="1"/>
            </p:cNvSpPr>
            <p:nvPr/>
          </p:nvSpPr>
          <p:spPr bwMode="auto">
            <a:xfrm>
              <a:off x="3103293" y="6233564"/>
              <a:ext cx="4759933" cy="727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2193925" eaLnBrk="1" hangingPunct="1"/>
              <a:r>
                <a:rPr lang="en-US" sz="2000" dirty="0">
                  <a:latin typeface="Calibri" charset="0"/>
                </a:rPr>
                <a:t>Emission (nm)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194796" y="1543779"/>
            <a:ext cx="3017871" cy="10156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PARAFAC component ratio</a:t>
            </a:r>
          </a:p>
          <a:p>
            <a:r>
              <a:rPr lang="en-US" sz="2000" dirty="0" smtClean="0"/>
              <a:t>What are the component </a:t>
            </a:r>
            <a:r>
              <a:rPr lang="en-US" sz="2000" dirty="0" err="1" smtClean="0"/>
              <a:t>fluorophores</a:t>
            </a:r>
            <a:r>
              <a:rPr lang="en-US" sz="2000" dirty="0" smtClean="0"/>
              <a:t>? </a:t>
            </a:r>
            <a:endParaRPr lang="en-US" sz="2000" dirty="0"/>
          </a:p>
        </p:txBody>
      </p:sp>
      <p:sp>
        <p:nvSpPr>
          <p:cNvPr id="30" name="TextBox 29"/>
          <p:cNvSpPr txBox="1"/>
          <p:nvPr/>
        </p:nvSpPr>
        <p:spPr>
          <a:xfrm>
            <a:off x="4873832" y="3043024"/>
            <a:ext cx="3754894" cy="19389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 smtClean="0"/>
              <a:t>Redox</a:t>
            </a:r>
            <a:r>
              <a:rPr lang="en-US" sz="2000" b="1" dirty="0" smtClean="0"/>
              <a:t> Index (RI)</a:t>
            </a:r>
          </a:p>
          <a:p>
            <a:r>
              <a:rPr lang="en-US" sz="2000" dirty="0" smtClean="0"/>
              <a:t>Are the </a:t>
            </a:r>
            <a:r>
              <a:rPr lang="en-US" sz="2000" dirty="0" err="1" smtClean="0"/>
              <a:t>quinone</a:t>
            </a:r>
            <a:r>
              <a:rPr lang="en-US" sz="2000" dirty="0" smtClean="0"/>
              <a:t>-like groups more oxidized (0) or more reduced(1)?  Ratio of sum of reduced </a:t>
            </a:r>
            <a:r>
              <a:rPr lang="en-US" sz="2000" dirty="0" err="1" smtClean="0"/>
              <a:t>quinone</a:t>
            </a:r>
            <a:r>
              <a:rPr lang="en-US" sz="2000" dirty="0" smtClean="0"/>
              <a:t>-like components to sum of all </a:t>
            </a:r>
            <a:r>
              <a:rPr lang="en-US" sz="2000" dirty="0" err="1" smtClean="0"/>
              <a:t>quinone</a:t>
            </a:r>
            <a:r>
              <a:rPr lang="en-US" sz="2000" dirty="0" smtClean="0"/>
              <a:t>-like components.</a:t>
            </a:r>
            <a:endParaRPr lang="en-US" sz="2000" dirty="0"/>
          </a:p>
        </p:txBody>
      </p:sp>
      <p:sp>
        <p:nvSpPr>
          <p:cNvPr id="31" name="TextBox 30"/>
          <p:cNvSpPr txBox="1"/>
          <p:nvPr/>
        </p:nvSpPr>
        <p:spPr>
          <a:xfrm>
            <a:off x="2288704" y="5256758"/>
            <a:ext cx="3754894" cy="132343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Protein %</a:t>
            </a:r>
          </a:p>
          <a:p>
            <a:r>
              <a:rPr lang="en-US" sz="2000" dirty="0" smtClean="0"/>
              <a:t>What percentage of the PARAFAC components are tryptophan-like and tyrosine-like?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dom-300x20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3744" y="4377231"/>
            <a:ext cx="2872771" cy="191432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956990" y="580929"/>
            <a:ext cx="5042037" cy="3418023"/>
          </a:xfrm>
          <a:prstGeom prst="rect">
            <a:avLst/>
          </a:prstGeom>
          <a:solidFill>
            <a:schemeClr val="accent2">
              <a:lumMod val="20000"/>
              <a:lumOff val="80000"/>
              <a:alpha val="59000"/>
            </a:schemeClr>
          </a:solidFill>
          <a:ln w="254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Complex, heterogeneous mixture 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Truly ubiquitous (ALL waters)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Colored (gives water its color)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Moderate molecular weight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Mass Distribution:</a:t>
            </a: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-109" charset="-128"/>
              </a:rPr>
              <a:t>50% C</a:t>
            </a: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-109" charset="-128"/>
              </a:rPr>
              <a:t>35-40% O</a:t>
            </a: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-109" charset="-128"/>
              </a:rPr>
              <a:t>4-6% H</a:t>
            </a: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-109" charset="-128"/>
              </a:rPr>
              <a:t>1-6% N</a:t>
            </a: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ＭＳ Ｐゴシック" pitchFamily="-109" charset="-128"/>
              </a:rPr>
              <a:t>&lt;1-3%S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ＭＳ Ｐゴシック" pitchFamily="-109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0513" y="4682827"/>
            <a:ext cx="4545596" cy="16087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AutoShape 16"/>
          <p:cNvSpPr>
            <a:spLocks noChangeArrowheads="1"/>
          </p:cNvSpPr>
          <p:nvPr/>
        </p:nvSpPr>
        <p:spPr bwMode="auto">
          <a:xfrm>
            <a:off x="5562600" y="1524000"/>
            <a:ext cx="3048000" cy="1752600"/>
          </a:xfrm>
          <a:prstGeom prst="horizontalScroll">
            <a:avLst>
              <a:gd name="adj" fmla="val 125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/>
          </a:p>
        </p:txBody>
      </p:sp>
      <p:sp>
        <p:nvSpPr>
          <p:cNvPr id="58373" name="Rectangle 4"/>
          <p:cNvSpPr>
            <a:spLocks noChangeArrowheads="1"/>
          </p:cNvSpPr>
          <p:nvPr/>
        </p:nvSpPr>
        <p:spPr bwMode="auto">
          <a:xfrm>
            <a:off x="212725" y="1981200"/>
            <a:ext cx="1539875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/>
          </a:p>
        </p:txBody>
      </p:sp>
      <p:sp>
        <p:nvSpPr>
          <p:cNvPr id="58374" name="AutoShape 7"/>
          <p:cNvSpPr>
            <a:spLocks noChangeArrowheads="1"/>
          </p:cNvSpPr>
          <p:nvPr/>
        </p:nvSpPr>
        <p:spPr bwMode="auto">
          <a:xfrm>
            <a:off x="3886200" y="2209800"/>
            <a:ext cx="1600200" cy="457200"/>
          </a:xfrm>
          <a:prstGeom prst="rightArrow">
            <a:avLst>
              <a:gd name="adj1" fmla="val 50000"/>
              <a:gd name="adj2" fmla="val 87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/>
          </a:p>
        </p:txBody>
      </p:sp>
      <p:sp>
        <p:nvSpPr>
          <p:cNvPr id="58375" name="AutoShape 11"/>
          <p:cNvSpPr>
            <a:spLocks noChangeArrowheads="1"/>
          </p:cNvSpPr>
          <p:nvPr/>
        </p:nvSpPr>
        <p:spPr bwMode="auto">
          <a:xfrm>
            <a:off x="3886200" y="4876800"/>
            <a:ext cx="1600200" cy="731838"/>
          </a:xfrm>
          <a:prstGeom prst="rightArrow">
            <a:avLst>
              <a:gd name="adj1" fmla="val 50000"/>
              <a:gd name="adj2" fmla="val 5466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/>
          </a:p>
        </p:txBody>
      </p:sp>
      <p:sp>
        <p:nvSpPr>
          <p:cNvPr id="58376" name="Text Box 12"/>
          <p:cNvSpPr txBox="1">
            <a:spLocks noChangeArrowheads="1"/>
          </p:cNvSpPr>
          <p:nvPr/>
        </p:nvSpPr>
        <p:spPr bwMode="auto">
          <a:xfrm>
            <a:off x="5795963" y="1981200"/>
            <a:ext cx="251460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000" dirty="0" smtClean="0"/>
              <a:t>Fluorescence Indices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sz="2000" dirty="0" smtClean="0"/>
              <a:t>PARAFAC Components </a:t>
            </a:r>
            <a:endParaRPr lang="en-US" sz="2000" dirty="0"/>
          </a:p>
        </p:txBody>
      </p:sp>
      <p:sp>
        <p:nvSpPr>
          <p:cNvPr id="58377" name="Text Box 14"/>
          <p:cNvSpPr txBox="1">
            <a:spLocks noChangeArrowheads="1"/>
          </p:cNvSpPr>
          <p:nvPr/>
        </p:nvSpPr>
        <p:spPr bwMode="auto">
          <a:xfrm>
            <a:off x="5470525" y="37703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endParaRPr lang="en-US" sz="1800"/>
          </a:p>
        </p:txBody>
      </p:sp>
      <p:sp>
        <p:nvSpPr>
          <p:cNvPr id="58378" name="AutoShape 17"/>
          <p:cNvSpPr>
            <a:spLocks noChangeArrowheads="1"/>
          </p:cNvSpPr>
          <p:nvPr/>
        </p:nvSpPr>
        <p:spPr bwMode="auto">
          <a:xfrm>
            <a:off x="5715000" y="4191000"/>
            <a:ext cx="3048000" cy="1752600"/>
          </a:xfrm>
          <a:prstGeom prst="horizontalScroll">
            <a:avLst>
              <a:gd name="adj" fmla="val 125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/>
          </a:p>
        </p:txBody>
      </p:sp>
      <p:sp>
        <p:nvSpPr>
          <p:cNvPr id="58379" name="Text Box 19"/>
          <p:cNvSpPr txBox="1">
            <a:spLocks noChangeArrowheads="1"/>
          </p:cNvSpPr>
          <p:nvPr/>
        </p:nvSpPr>
        <p:spPr bwMode="auto">
          <a:xfrm>
            <a:off x="6096000" y="4572000"/>
            <a:ext cx="2514600" cy="115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000"/>
              <a:t>Specific UV Absorbance (SUVA)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sz="2000"/>
              <a:t>(254  nm)</a:t>
            </a:r>
            <a:endParaRPr lang="en-US" sz="1800"/>
          </a:p>
        </p:txBody>
      </p:sp>
      <p:sp>
        <p:nvSpPr>
          <p:cNvPr id="58380" name="Rectangle 20"/>
          <p:cNvSpPr>
            <a:spLocks noChangeArrowheads="1"/>
          </p:cNvSpPr>
          <p:nvPr/>
        </p:nvSpPr>
        <p:spPr bwMode="auto">
          <a:xfrm>
            <a:off x="2057400" y="2057400"/>
            <a:ext cx="1676400" cy="9255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/>
          </a:p>
        </p:txBody>
      </p:sp>
      <p:sp>
        <p:nvSpPr>
          <p:cNvPr id="58381" name="Rectangle 21"/>
          <p:cNvSpPr>
            <a:spLocks noChangeArrowheads="1"/>
          </p:cNvSpPr>
          <p:nvPr/>
        </p:nvSpPr>
        <p:spPr bwMode="auto">
          <a:xfrm>
            <a:off x="212725" y="4724400"/>
            <a:ext cx="1463675" cy="9255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/>
          </a:p>
        </p:txBody>
      </p:sp>
      <p:sp>
        <p:nvSpPr>
          <p:cNvPr id="58382" name="Rectangle 22"/>
          <p:cNvSpPr>
            <a:spLocks noChangeArrowheads="1"/>
          </p:cNvSpPr>
          <p:nvPr/>
        </p:nvSpPr>
        <p:spPr bwMode="auto">
          <a:xfrm>
            <a:off x="2112963" y="4724400"/>
            <a:ext cx="1463675" cy="9255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1" hangingPunct="1"/>
            <a:endParaRPr lang="en-US" sz="1800"/>
          </a:p>
        </p:txBody>
      </p:sp>
      <p:sp>
        <p:nvSpPr>
          <p:cNvPr id="58383" name="Text Box 23"/>
          <p:cNvSpPr txBox="1">
            <a:spLocks noChangeArrowheads="1"/>
          </p:cNvSpPr>
          <p:nvPr/>
        </p:nvSpPr>
        <p:spPr bwMode="auto">
          <a:xfrm>
            <a:off x="228600" y="1981200"/>
            <a:ext cx="153987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000"/>
              <a:t>UV-VIS Absorbance Scan</a:t>
            </a:r>
          </a:p>
        </p:txBody>
      </p:sp>
      <p:sp>
        <p:nvSpPr>
          <p:cNvPr id="58384" name="Text Box 24"/>
          <p:cNvSpPr txBox="1">
            <a:spLocks noChangeArrowheads="1"/>
          </p:cNvSpPr>
          <p:nvPr/>
        </p:nvSpPr>
        <p:spPr bwMode="auto">
          <a:xfrm>
            <a:off x="2057400" y="2041525"/>
            <a:ext cx="17526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000"/>
              <a:t>3-D Fluorescence Scan</a:t>
            </a:r>
          </a:p>
        </p:txBody>
      </p:sp>
      <p:sp>
        <p:nvSpPr>
          <p:cNvPr id="58385" name="Text Box 25"/>
          <p:cNvSpPr txBox="1">
            <a:spLocks noChangeArrowheads="1"/>
          </p:cNvSpPr>
          <p:nvPr/>
        </p:nvSpPr>
        <p:spPr bwMode="auto">
          <a:xfrm>
            <a:off x="76200" y="4724400"/>
            <a:ext cx="169227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000"/>
              <a:t>UV-VIS Absorbance Scan</a:t>
            </a:r>
          </a:p>
        </p:txBody>
      </p:sp>
      <p:sp>
        <p:nvSpPr>
          <p:cNvPr id="58386" name="Text Box 26"/>
          <p:cNvSpPr txBox="1">
            <a:spLocks noChangeArrowheads="1"/>
          </p:cNvSpPr>
          <p:nvPr/>
        </p:nvSpPr>
        <p:spPr bwMode="auto">
          <a:xfrm>
            <a:off x="2112963" y="4724400"/>
            <a:ext cx="1463675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000"/>
              <a:t>Dissolved Organic Carbon</a:t>
            </a:r>
          </a:p>
        </p:txBody>
      </p:sp>
      <p:sp>
        <p:nvSpPr>
          <p:cNvPr id="58387" name="Text Box 27"/>
          <p:cNvSpPr txBox="1">
            <a:spLocks noChangeArrowheads="1"/>
          </p:cNvSpPr>
          <p:nvPr/>
        </p:nvSpPr>
        <p:spPr bwMode="auto">
          <a:xfrm>
            <a:off x="3581400" y="3030538"/>
            <a:ext cx="2214563" cy="146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800">
                <a:solidFill>
                  <a:schemeClr val="tx2"/>
                </a:solidFill>
              </a:rPr>
              <a:t>Modeled in Cory + McKnight Parallel Factor Analysis (PARAFAC) Model yields..</a:t>
            </a:r>
          </a:p>
        </p:txBody>
      </p:sp>
      <p:sp>
        <p:nvSpPr>
          <p:cNvPr id="58389" name="Text Box 30"/>
          <p:cNvSpPr txBox="1">
            <a:spLocks noChangeArrowheads="1"/>
          </p:cNvSpPr>
          <p:nvPr/>
        </p:nvSpPr>
        <p:spPr bwMode="auto">
          <a:xfrm>
            <a:off x="1676400" y="2209800"/>
            <a:ext cx="4365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000"/>
              <a:t>+</a:t>
            </a:r>
          </a:p>
        </p:txBody>
      </p:sp>
      <p:sp>
        <p:nvSpPr>
          <p:cNvPr id="58390" name="Text Box 31"/>
          <p:cNvSpPr txBox="1">
            <a:spLocks noChangeArrowheads="1"/>
          </p:cNvSpPr>
          <p:nvPr/>
        </p:nvSpPr>
        <p:spPr bwMode="auto">
          <a:xfrm>
            <a:off x="1676400" y="4968875"/>
            <a:ext cx="4365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000"/>
              <a:t>+</a:t>
            </a:r>
          </a:p>
        </p:txBody>
      </p:sp>
      <p:sp>
        <p:nvSpPr>
          <p:cNvPr id="58391" name="Rectangle 23"/>
          <p:cNvSpPr>
            <a:spLocks noChangeArrowheads="1"/>
          </p:cNvSpPr>
          <p:nvPr/>
        </p:nvSpPr>
        <p:spPr bwMode="auto">
          <a:xfrm>
            <a:off x="0" y="76200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4400">
                <a:solidFill>
                  <a:schemeClr val="tx2"/>
                </a:solidFill>
              </a:rPr>
              <a:t>Sample Processing - Analysis</a:t>
            </a:r>
          </a:p>
        </p:txBody>
      </p:sp>
      <p:sp>
        <p:nvSpPr>
          <p:cNvPr id="58392" name="Text Box 24"/>
          <p:cNvSpPr txBox="1">
            <a:spLocks noChangeArrowheads="1"/>
          </p:cNvSpPr>
          <p:nvPr/>
        </p:nvSpPr>
        <p:spPr bwMode="auto">
          <a:xfrm>
            <a:off x="7010400" y="6324600"/>
            <a:ext cx="18192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/>
              <a:t>Diagram: Bailey Simone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75326" y="297219"/>
            <a:ext cx="3760990" cy="646331"/>
          </a:xfrm>
          <a:prstGeom prst="rect">
            <a:avLst/>
          </a:prstGeom>
          <a:solidFill>
            <a:srgbClr val="FFFFFF"/>
          </a:solidFill>
          <a:ln w="222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DOM Fractionation</a:t>
            </a:r>
            <a:endParaRPr lang="en-US" sz="3600" dirty="0"/>
          </a:p>
        </p:txBody>
      </p:sp>
      <p:graphicFrame>
        <p:nvGraphicFramePr>
          <p:cNvPr id="67586" name="Object 2"/>
          <p:cNvGraphicFramePr>
            <a:graphicFrameLocks noChangeAspect="1"/>
          </p:cNvGraphicFramePr>
          <p:nvPr/>
        </p:nvGraphicFramePr>
        <p:xfrm>
          <a:off x="142238" y="1180735"/>
          <a:ext cx="8763000" cy="4627563"/>
        </p:xfrm>
        <a:graphic>
          <a:graphicData uri="http://schemas.openxmlformats.org/presentationml/2006/ole">
            <p:oleObj spid="_x0000_s67586" name="Chart" r:id="rId3" imgW="5892800" imgH="3111500" progId="Excel.Sheet.8">
              <p:embed/>
            </p:oleObj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1080931" y="1501746"/>
            <a:ext cx="3526537" cy="3361844"/>
            <a:chOff x="1080931" y="1501746"/>
            <a:chExt cx="3526537" cy="3361844"/>
          </a:xfrm>
        </p:grpSpPr>
        <p:sp>
          <p:nvSpPr>
            <p:cNvPr id="4" name="Rectangle 3"/>
            <p:cNvSpPr/>
            <p:nvPr/>
          </p:nvSpPr>
          <p:spPr>
            <a:xfrm>
              <a:off x="1364676" y="1594176"/>
              <a:ext cx="2959049" cy="1796827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693068" y="1501746"/>
              <a:ext cx="914400" cy="91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080931" y="3391003"/>
              <a:ext cx="2837444" cy="1472587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Diagonal Stripe 8"/>
            <p:cNvSpPr/>
            <p:nvPr/>
          </p:nvSpPr>
          <p:spPr>
            <a:xfrm>
              <a:off x="3499514" y="3391002"/>
              <a:ext cx="824211" cy="1472587"/>
            </a:xfrm>
            <a:prstGeom prst="diagStrip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01625"/>
            <a:ext cx="9144000" cy="619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-1828800" y="76200"/>
            <a:ext cx="7772400" cy="1143000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Fulvic Acid</a:t>
            </a:r>
            <a:endParaRPr lang="en-US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912734" y="2191210"/>
            <a:ext cx="5715000" cy="286232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sz="2400" dirty="0" err="1" smtClean="0"/>
              <a:t>Fulvic</a:t>
            </a:r>
            <a:r>
              <a:rPr lang="en-US" sz="2400" dirty="0" smtClean="0"/>
              <a:t> </a:t>
            </a:r>
            <a:r>
              <a:rPr lang="en-US" sz="2400" dirty="0"/>
              <a:t>acids make up a large fraction of aquatic DOM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2400" dirty="0"/>
              <a:t>Provide most of the color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2400" dirty="0"/>
              <a:t>Chemically active - </a:t>
            </a:r>
            <a:r>
              <a:rPr lang="en-US" sz="2400" dirty="0" err="1"/>
              <a:t>redox</a:t>
            </a:r>
            <a:r>
              <a:rPr lang="en-US" sz="2400" dirty="0"/>
              <a:t> </a:t>
            </a:r>
            <a:r>
              <a:rPr lang="en-US" sz="2400" dirty="0" smtClean="0"/>
              <a:t>reactions 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2400" dirty="0"/>
              <a:t>At pH = 2 HA precipitate, FA slightly hydrophobic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/>
              <a:t>Fulvic Acid Isolation</a:t>
            </a:r>
          </a:p>
        </p:txBody>
      </p:sp>
      <p:sp>
        <p:nvSpPr>
          <p:cNvPr id="17412" name="AutoShape 66"/>
          <p:cNvSpPr>
            <a:spLocks noChangeArrowheads="1"/>
          </p:cNvSpPr>
          <p:nvPr/>
        </p:nvSpPr>
        <p:spPr bwMode="auto">
          <a:xfrm>
            <a:off x="2209800" y="3200400"/>
            <a:ext cx="671513" cy="1323975"/>
          </a:xfrm>
          <a:prstGeom prst="flowChartMagneticDisk">
            <a:avLst/>
          </a:prstGeom>
          <a:gradFill rotWithShape="1">
            <a:gsLst>
              <a:gs pos="0">
                <a:srgbClr val="76475E"/>
              </a:gs>
              <a:gs pos="100000">
                <a:srgbClr val="FF99CC"/>
              </a:gs>
            </a:gsLst>
            <a:lin ang="5400000" scaled="1"/>
          </a:gradFill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/>
          </a:p>
        </p:txBody>
      </p:sp>
      <p:sp>
        <p:nvSpPr>
          <p:cNvPr id="17413" name="AutoShape 68"/>
          <p:cNvSpPr>
            <a:spLocks noChangeArrowheads="1"/>
          </p:cNvSpPr>
          <p:nvPr/>
        </p:nvSpPr>
        <p:spPr bwMode="auto">
          <a:xfrm>
            <a:off x="457200" y="3276600"/>
            <a:ext cx="1447800" cy="1371600"/>
          </a:xfrm>
          <a:prstGeom prst="cube">
            <a:avLst>
              <a:gd name="adj" fmla="val 25000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/>
          </a:p>
        </p:txBody>
      </p:sp>
      <p:sp>
        <p:nvSpPr>
          <p:cNvPr id="17414" name="Line 69"/>
          <p:cNvSpPr>
            <a:spLocks noChangeShapeType="1"/>
          </p:cNvSpPr>
          <p:nvPr/>
        </p:nvSpPr>
        <p:spPr bwMode="auto">
          <a:xfrm flipV="1">
            <a:off x="1130300" y="2860675"/>
            <a:ext cx="1588" cy="498475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15" name="Line 70"/>
          <p:cNvSpPr>
            <a:spLocks noChangeShapeType="1"/>
          </p:cNvSpPr>
          <p:nvPr/>
        </p:nvSpPr>
        <p:spPr bwMode="auto">
          <a:xfrm flipV="1">
            <a:off x="1130300" y="2819400"/>
            <a:ext cx="1384300" cy="41275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16" name="Line 71"/>
          <p:cNvSpPr>
            <a:spLocks noChangeShapeType="1"/>
          </p:cNvSpPr>
          <p:nvPr/>
        </p:nvSpPr>
        <p:spPr bwMode="auto">
          <a:xfrm>
            <a:off x="2514600" y="2819400"/>
            <a:ext cx="14288" cy="67945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17" name="Text Box 72"/>
          <p:cNvSpPr txBox="1">
            <a:spLocks noChangeArrowheads="1"/>
          </p:cNvSpPr>
          <p:nvPr/>
        </p:nvSpPr>
        <p:spPr bwMode="auto">
          <a:xfrm>
            <a:off x="533400" y="3657600"/>
            <a:ext cx="1066800" cy="762000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1600" b="1">
                <a:solidFill>
                  <a:schemeClr val="bg1"/>
                </a:solidFill>
              </a:rPr>
              <a:t>Whole Water</a:t>
            </a:r>
            <a:r>
              <a:rPr lang="en-US" sz="1600">
                <a:solidFill>
                  <a:schemeClr val="bg1"/>
                </a:solidFill>
              </a:rPr>
              <a:t> </a:t>
            </a:r>
            <a:r>
              <a:rPr lang="en-US" sz="1600" b="1">
                <a:solidFill>
                  <a:schemeClr val="bg1"/>
                </a:solidFill>
              </a:rPr>
              <a:t>Sample</a:t>
            </a:r>
          </a:p>
        </p:txBody>
      </p:sp>
      <p:sp>
        <p:nvSpPr>
          <p:cNvPr id="17418" name="Text Box 73"/>
          <p:cNvSpPr txBox="1">
            <a:spLocks noChangeArrowheads="1"/>
          </p:cNvSpPr>
          <p:nvPr/>
        </p:nvSpPr>
        <p:spPr bwMode="auto">
          <a:xfrm>
            <a:off x="868363" y="2495550"/>
            <a:ext cx="2152650" cy="131763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r>
              <a:rPr lang="en-US" sz="1800"/>
              <a:t>Filtered, pH&lt; 2</a:t>
            </a:r>
            <a:endParaRPr lang="en-US" sz="1200"/>
          </a:p>
        </p:txBody>
      </p:sp>
      <p:sp>
        <p:nvSpPr>
          <p:cNvPr id="17419" name="Text Box 74"/>
          <p:cNvSpPr txBox="1">
            <a:spLocks noChangeArrowheads="1"/>
          </p:cNvSpPr>
          <p:nvPr/>
        </p:nvSpPr>
        <p:spPr bwMode="auto">
          <a:xfrm rot="-5400000">
            <a:off x="2033588" y="3884612"/>
            <a:ext cx="914400" cy="244475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r>
              <a:rPr lang="en-US" sz="1600" b="1">
                <a:solidFill>
                  <a:schemeClr val="bg1"/>
                </a:solidFill>
              </a:rPr>
              <a:t>XAD-8</a:t>
            </a:r>
          </a:p>
        </p:txBody>
      </p:sp>
      <p:sp>
        <p:nvSpPr>
          <p:cNvPr id="17420" name="Line 76"/>
          <p:cNvSpPr>
            <a:spLocks noChangeShapeType="1"/>
          </p:cNvSpPr>
          <p:nvPr/>
        </p:nvSpPr>
        <p:spPr bwMode="auto">
          <a:xfrm>
            <a:off x="2535238" y="4524375"/>
            <a:ext cx="1587" cy="496888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21" name="Line 82"/>
          <p:cNvSpPr>
            <a:spLocks noChangeShapeType="1"/>
          </p:cNvSpPr>
          <p:nvPr/>
        </p:nvSpPr>
        <p:spPr bwMode="auto">
          <a:xfrm flipV="1">
            <a:off x="5067300" y="4495800"/>
            <a:ext cx="1588" cy="166688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22" name="Line 83"/>
          <p:cNvSpPr>
            <a:spLocks noChangeShapeType="1"/>
          </p:cNvSpPr>
          <p:nvPr/>
        </p:nvSpPr>
        <p:spPr bwMode="auto">
          <a:xfrm>
            <a:off x="4403725" y="4662488"/>
            <a:ext cx="663575" cy="1587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23" name="Text Box 86"/>
          <p:cNvSpPr txBox="1">
            <a:spLocks noChangeArrowheads="1"/>
          </p:cNvSpPr>
          <p:nvPr/>
        </p:nvSpPr>
        <p:spPr bwMode="auto">
          <a:xfrm>
            <a:off x="3697288" y="4200525"/>
            <a:ext cx="873125" cy="496888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r>
              <a:rPr lang="en-US" sz="1800"/>
              <a:t>0.1N NaOH</a:t>
            </a:r>
          </a:p>
        </p:txBody>
      </p:sp>
      <p:sp>
        <p:nvSpPr>
          <p:cNvPr id="17424" name="Text Box 90"/>
          <p:cNvSpPr txBox="1">
            <a:spLocks noChangeArrowheads="1"/>
          </p:cNvSpPr>
          <p:nvPr/>
        </p:nvSpPr>
        <p:spPr bwMode="auto">
          <a:xfrm>
            <a:off x="4572000" y="2590800"/>
            <a:ext cx="2465388" cy="496888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1800" b="1"/>
              <a:t>Fulvic Acid Portion</a:t>
            </a:r>
          </a:p>
        </p:txBody>
      </p:sp>
      <p:sp>
        <p:nvSpPr>
          <p:cNvPr id="17425" name="Line 96"/>
          <p:cNvSpPr>
            <a:spLocks noChangeShapeType="1"/>
          </p:cNvSpPr>
          <p:nvPr/>
        </p:nvSpPr>
        <p:spPr bwMode="auto">
          <a:xfrm>
            <a:off x="7427913" y="3027363"/>
            <a:ext cx="1587" cy="825500"/>
          </a:xfrm>
          <a:prstGeom prst="line">
            <a:avLst/>
          </a:prstGeom>
          <a:noFill/>
          <a:ln w="12700" cap="rnd">
            <a:solidFill>
              <a:schemeClr val="tx2"/>
            </a:solidFill>
            <a:prstDash val="sysDot"/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26" name="Oval 108"/>
          <p:cNvSpPr>
            <a:spLocks noChangeArrowheads="1"/>
          </p:cNvSpPr>
          <p:nvPr/>
        </p:nvSpPr>
        <p:spPr bwMode="auto">
          <a:xfrm>
            <a:off x="1130300" y="1700213"/>
            <a:ext cx="661988" cy="652462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/>
          </a:p>
        </p:txBody>
      </p:sp>
      <p:sp>
        <p:nvSpPr>
          <p:cNvPr id="17427" name="Oval 110"/>
          <p:cNvSpPr>
            <a:spLocks noChangeArrowheads="1"/>
          </p:cNvSpPr>
          <p:nvPr/>
        </p:nvSpPr>
        <p:spPr bwMode="auto">
          <a:xfrm>
            <a:off x="5273675" y="1700213"/>
            <a:ext cx="661988" cy="652462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/>
          </a:p>
        </p:txBody>
      </p:sp>
      <p:sp>
        <p:nvSpPr>
          <p:cNvPr id="17428" name="Text Box 111"/>
          <p:cNvSpPr txBox="1">
            <a:spLocks noChangeArrowheads="1"/>
          </p:cNvSpPr>
          <p:nvPr/>
        </p:nvSpPr>
        <p:spPr bwMode="auto">
          <a:xfrm>
            <a:off x="5446713" y="1828800"/>
            <a:ext cx="49688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r>
              <a:rPr lang="en-US" sz="1800" b="1"/>
              <a:t>2</a:t>
            </a:r>
            <a:endParaRPr lang="en-US" sz="1800"/>
          </a:p>
        </p:txBody>
      </p:sp>
      <p:sp>
        <p:nvSpPr>
          <p:cNvPr id="17429" name="Line 118"/>
          <p:cNvSpPr>
            <a:spLocks noChangeShapeType="1"/>
          </p:cNvSpPr>
          <p:nvPr/>
        </p:nvSpPr>
        <p:spPr bwMode="auto">
          <a:xfrm flipV="1">
            <a:off x="5105400" y="3027363"/>
            <a:ext cx="2286000" cy="20637"/>
          </a:xfrm>
          <a:prstGeom prst="line">
            <a:avLst/>
          </a:prstGeom>
          <a:noFill/>
          <a:ln w="1270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30" name="Line 119"/>
          <p:cNvSpPr>
            <a:spLocks noChangeShapeType="1"/>
          </p:cNvSpPr>
          <p:nvPr/>
        </p:nvSpPr>
        <p:spPr bwMode="auto">
          <a:xfrm flipV="1">
            <a:off x="5105400" y="3048000"/>
            <a:ext cx="0" cy="330200"/>
          </a:xfrm>
          <a:prstGeom prst="line">
            <a:avLst/>
          </a:prstGeom>
          <a:noFill/>
          <a:ln w="12700" cap="rnd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31" name="AutoShape 124"/>
          <p:cNvSpPr>
            <a:spLocks noChangeArrowheads="1"/>
          </p:cNvSpPr>
          <p:nvPr/>
        </p:nvSpPr>
        <p:spPr bwMode="auto">
          <a:xfrm>
            <a:off x="4751388" y="3208338"/>
            <a:ext cx="671512" cy="1323975"/>
          </a:xfrm>
          <a:prstGeom prst="flowChartMagneticDisk">
            <a:avLst/>
          </a:prstGeom>
          <a:gradFill rotWithShape="1">
            <a:gsLst>
              <a:gs pos="0">
                <a:srgbClr val="76475E"/>
              </a:gs>
              <a:gs pos="100000">
                <a:srgbClr val="FF99CC"/>
              </a:gs>
            </a:gsLst>
            <a:lin ang="5400000" scaled="1"/>
          </a:gradFill>
          <a:ln w="9525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sz="1800"/>
          </a:p>
        </p:txBody>
      </p:sp>
      <p:sp>
        <p:nvSpPr>
          <p:cNvPr id="17432" name="Text Box 125"/>
          <p:cNvSpPr txBox="1">
            <a:spLocks noChangeArrowheads="1"/>
          </p:cNvSpPr>
          <p:nvPr/>
        </p:nvSpPr>
        <p:spPr bwMode="auto">
          <a:xfrm rot="-5400000">
            <a:off x="4698206" y="3912394"/>
            <a:ext cx="854075" cy="344488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r>
              <a:rPr lang="en-US" sz="1600" b="1">
                <a:solidFill>
                  <a:schemeClr val="bg1"/>
                </a:solidFill>
              </a:rPr>
              <a:t>XAD-8</a:t>
            </a:r>
          </a:p>
        </p:txBody>
      </p:sp>
      <p:sp>
        <p:nvSpPr>
          <p:cNvPr id="17433" name="Text Box 128"/>
          <p:cNvSpPr txBox="1">
            <a:spLocks noChangeArrowheads="1"/>
          </p:cNvSpPr>
          <p:nvPr/>
        </p:nvSpPr>
        <p:spPr bwMode="auto">
          <a:xfrm>
            <a:off x="1787525" y="1814513"/>
            <a:ext cx="13065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 b="1"/>
              <a:t>Forward</a:t>
            </a:r>
          </a:p>
        </p:txBody>
      </p:sp>
      <p:sp>
        <p:nvSpPr>
          <p:cNvPr id="17434" name="Text Box 129"/>
          <p:cNvSpPr txBox="1">
            <a:spLocks noChangeArrowheads="1"/>
          </p:cNvSpPr>
          <p:nvPr/>
        </p:nvSpPr>
        <p:spPr bwMode="auto">
          <a:xfrm>
            <a:off x="6019800" y="1824038"/>
            <a:ext cx="17256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 b="1"/>
              <a:t>Back Elution</a:t>
            </a:r>
          </a:p>
        </p:txBody>
      </p:sp>
      <p:sp>
        <p:nvSpPr>
          <p:cNvPr id="17435" name="Text Box 91"/>
          <p:cNvSpPr txBox="1">
            <a:spLocks noChangeArrowheads="1"/>
          </p:cNvSpPr>
          <p:nvPr/>
        </p:nvSpPr>
        <p:spPr bwMode="auto">
          <a:xfrm>
            <a:off x="1600200" y="5181600"/>
            <a:ext cx="2019300" cy="496888"/>
          </a:xfrm>
          <a:prstGeom prst="rect">
            <a:avLst/>
          </a:prstGeom>
          <a:solidFill>
            <a:srgbClr val="FFFFFF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1800" b="1"/>
              <a:t>Effluent</a:t>
            </a:r>
          </a:p>
        </p:txBody>
      </p:sp>
      <p:sp>
        <p:nvSpPr>
          <p:cNvPr id="17436" name="Text Box 111"/>
          <p:cNvSpPr txBox="1">
            <a:spLocks noChangeArrowheads="1"/>
          </p:cNvSpPr>
          <p:nvPr/>
        </p:nvSpPr>
        <p:spPr bwMode="auto">
          <a:xfrm>
            <a:off x="1295400" y="1828800"/>
            <a:ext cx="49688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r>
              <a:rPr lang="en-US" sz="1800" b="1"/>
              <a:t>1</a:t>
            </a:r>
            <a:endParaRPr lang="en-US" sz="1800"/>
          </a:p>
        </p:txBody>
      </p:sp>
      <p:sp>
        <p:nvSpPr>
          <p:cNvPr id="17437" name="Text Box 29"/>
          <p:cNvSpPr txBox="1">
            <a:spLocks noChangeArrowheads="1"/>
          </p:cNvSpPr>
          <p:nvPr/>
        </p:nvSpPr>
        <p:spPr bwMode="auto">
          <a:xfrm>
            <a:off x="381000" y="48006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200 ml</a:t>
            </a:r>
          </a:p>
        </p:txBody>
      </p:sp>
      <p:sp>
        <p:nvSpPr>
          <p:cNvPr id="17439" name="AutoShape 31"/>
          <p:cNvSpPr>
            <a:spLocks noChangeArrowheads="1"/>
          </p:cNvSpPr>
          <p:nvPr/>
        </p:nvSpPr>
        <p:spPr bwMode="auto">
          <a:xfrm>
            <a:off x="6781800" y="3962400"/>
            <a:ext cx="1524000" cy="1371600"/>
          </a:xfrm>
          <a:prstGeom prst="can">
            <a:avLst>
              <a:gd name="adj" fmla="val 25000"/>
            </a:avLst>
          </a:prstGeom>
          <a:gradFill rotWithShape="0">
            <a:gsLst>
              <a:gs pos="0">
                <a:schemeClr val="tx1">
                  <a:gamma/>
                  <a:shade val="46275"/>
                  <a:invGamma/>
                </a:schemeClr>
              </a:gs>
              <a:gs pos="50000">
                <a:schemeClr val="tx1"/>
              </a:gs>
              <a:gs pos="100000">
                <a:schemeClr val="tx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40" name="Text Box 32"/>
          <p:cNvSpPr txBox="1">
            <a:spLocks noChangeArrowheads="1"/>
          </p:cNvSpPr>
          <p:nvPr/>
        </p:nvSpPr>
        <p:spPr bwMode="auto">
          <a:xfrm>
            <a:off x="7010400" y="4343400"/>
            <a:ext cx="1828800" cy="77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b="1">
                <a:solidFill>
                  <a:schemeClr val="bg1"/>
                </a:solidFill>
              </a:rPr>
              <a:t>20 mL</a:t>
            </a:r>
          </a:p>
          <a:p>
            <a:pPr>
              <a:spcBef>
                <a:spcPct val="50000"/>
              </a:spcBef>
            </a:pPr>
            <a:r>
              <a:rPr lang="en-US" sz="1800" b="1">
                <a:solidFill>
                  <a:schemeClr val="bg1"/>
                </a:solidFill>
              </a:rPr>
              <a:t>FA portion</a:t>
            </a:r>
          </a:p>
        </p:txBody>
      </p:sp>
      <p:sp>
        <p:nvSpPr>
          <p:cNvPr id="17441" name="Text Box 33"/>
          <p:cNvSpPr txBox="1">
            <a:spLocks noChangeArrowheads="1"/>
          </p:cNvSpPr>
          <p:nvPr/>
        </p:nvSpPr>
        <p:spPr bwMode="auto">
          <a:xfrm>
            <a:off x="2971800" y="3429000"/>
            <a:ext cx="757238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/>
              <a:t>15 cm</a:t>
            </a:r>
          </a:p>
          <a:p>
            <a:r>
              <a:rPr lang="en-US" sz="1400"/>
              <a:t>column</a:t>
            </a:r>
          </a:p>
        </p:txBody>
      </p:sp>
      <p:sp>
        <p:nvSpPr>
          <p:cNvPr id="17442" name="Text Box 34"/>
          <p:cNvSpPr txBox="1">
            <a:spLocks noChangeArrowheads="1"/>
          </p:cNvSpPr>
          <p:nvPr/>
        </p:nvSpPr>
        <p:spPr bwMode="auto">
          <a:xfrm>
            <a:off x="7010400" y="6324600"/>
            <a:ext cx="18192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/>
              <a:t>Diagram: Bailey Simone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152400"/>
            <a:ext cx="7772400" cy="1143000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/>
              <a:t>XAD-8</a:t>
            </a:r>
            <a:r>
              <a:rPr lang="en-US" dirty="0" smtClean="0"/>
              <a:t> Columns</a:t>
            </a:r>
            <a:endParaRPr lang="en-US" dirty="0"/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52400"/>
            <a:ext cx="1714500" cy="6350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1295400"/>
            <a:ext cx="2755900" cy="5080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53200" y="2590800"/>
            <a:ext cx="2032000" cy="2032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76036" y="67550"/>
            <a:ext cx="7772400" cy="1143000"/>
          </a:xfrm>
        </p:spPr>
        <p:txBody>
          <a:bodyPr/>
          <a:lstStyle/>
          <a:p>
            <a:r>
              <a:rPr lang="en-US" dirty="0" smtClean="0">
                <a:solidFill>
                  <a:srgbClr val="B9CDE5"/>
                </a:solidFill>
              </a:rPr>
              <a:t>So We Can Know…</a:t>
            </a:r>
            <a:endParaRPr lang="en-US" dirty="0">
              <a:solidFill>
                <a:srgbClr val="B9CDE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827" y="1210550"/>
            <a:ext cx="7748861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2400" dirty="0" smtClean="0">
                <a:solidFill>
                  <a:srgbClr val="B9CDE5"/>
                </a:solidFill>
              </a:rPr>
              <a:t> </a:t>
            </a:r>
            <a:r>
              <a:rPr lang="en-US" sz="2800" dirty="0" smtClean="0">
                <a:solidFill>
                  <a:srgbClr val="B9CDE5"/>
                </a:solidFill>
              </a:rPr>
              <a:t>DOC &amp; DON concentrations</a:t>
            </a:r>
          </a:p>
          <a:p>
            <a:pPr>
              <a:buFont typeface="Arial"/>
              <a:buChar char="•"/>
            </a:pPr>
            <a:r>
              <a:rPr lang="en-US" sz="2800" dirty="0" smtClean="0">
                <a:solidFill>
                  <a:srgbClr val="B9CDE5"/>
                </a:solidFill>
              </a:rPr>
              <a:t> SUVA</a:t>
            </a:r>
            <a:r>
              <a:rPr lang="en-US" sz="2800" baseline="-25000" dirty="0" smtClean="0">
                <a:solidFill>
                  <a:srgbClr val="B9CDE5"/>
                </a:solidFill>
              </a:rPr>
              <a:t>254</a:t>
            </a:r>
            <a:endParaRPr lang="en-US" sz="2800" dirty="0" smtClean="0">
              <a:solidFill>
                <a:srgbClr val="B9CDE5"/>
              </a:solidFill>
            </a:endParaRPr>
          </a:p>
          <a:p>
            <a:pPr lvl="1">
              <a:buFont typeface="Arial"/>
              <a:buChar char="•"/>
            </a:pPr>
            <a:r>
              <a:rPr lang="en-US" sz="2800" dirty="0" smtClean="0">
                <a:solidFill>
                  <a:srgbClr val="B9CDE5"/>
                </a:solidFill>
              </a:rPr>
              <a:t> Degree of </a:t>
            </a:r>
            <a:r>
              <a:rPr lang="en-US" sz="2800" dirty="0" err="1" smtClean="0">
                <a:solidFill>
                  <a:srgbClr val="B9CDE5"/>
                </a:solidFill>
              </a:rPr>
              <a:t>Aromaticity</a:t>
            </a:r>
            <a:endParaRPr lang="en-US" sz="2800" dirty="0" smtClean="0">
              <a:solidFill>
                <a:srgbClr val="B9CDE5"/>
              </a:solidFill>
            </a:endParaRPr>
          </a:p>
          <a:p>
            <a:pPr>
              <a:buFont typeface="Arial"/>
              <a:buChar char="•"/>
            </a:pPr>
            <a:r>
              <a:rPr lang="en-US" sz="2800" dirty="0" smtClean="0">
                <a:solidFill>
                  <a:srgbClr val="B9CDE5"/>
                </a:solidFill>
              </a:rPr>
              <a:t> Fluorescence</a:t>
            </a:r>
          </a:p>
          <a:p>
            <a:pPr lvl="1">
              <a:buFont typeface="Arial"/>
              <a:buChar char="•"/>
            </a:pPr>
            <a:r>
              <a:rPr lang="en-US" sz="2800" dirty="0" smtClean="0">
                <a:solidFill>
                  <a:srgbClr val="B9CDE5"/>
                </a:solidFill>
              </a:rPr>
              <a:t> Fluorescence Index</a:t>
            </a:r>
          </a:p>
          <a:p>
            <a:pPr lvl="2">
              <a:buFont typeface="Arial"/>
              <a:buChar char="•"/>
            </a:pPr>
            <a:r>
              <a:rPr lang="en-US" sz="2800" dirty="0" smtClean="0">
                <a:solidFill>
                  <a:srgbClr val="B9CDE5"/>
                </a:solidFill>
              </a:rPr>
              <a:t> Microbial vs. Terrestrial Input</a:t>
            </a:r>
          </a:p>
          <a:p>
            <a:pPr lvl="1">
              <a:buFont typeface="Arial"/>
              <a:buChar char="•"/>
            </a:pPr>
            <a:r>
              <a:rPr lang="en-US" sz="2800" dirty="0" smtClean="0">
                <a:solidFill>
                  <a:srgbClr val="B9CDE5"/>
                </a:solidFill>
              </a:rPr>
              <a:t> PARAFAC</a:t>
            </a:r>
          </a:p>
          <a:p>
            <a:pPr lvl="2">
              <a:buFont typeface="Arial"/>
              <a:buChar char="•"/>
            </a:pPr>
            <a:r>
              <a:rPr lang="en-US" sz="2800" dirty="0" smtClean="0">
                <a:solidFill>
                  <a:srgbClr val="B9CDE5"/>
                </a:solidFill>
              </a:rPr>
              <a:t> Component Ratio</a:t>
            </a:r>
          </a:p>
          <a:p>
            <a:pPr lvl="2">
              <a:buFont typeface="Arial"/>
              <a:buChar char="•"/>
            </a:pPr>
            <a:r>
              <a:rPr lang="en-US" sz="2800" dirty="0" smtClean="0">
                <a:solidFill>
                  <a:srgbClr val="B9CDE5"/>
                </a:solidFill>
              </a:rPr>
              <a:t> Degree of oxidation/reduction</a:t>
            </a:r>
          </a:p>
          <a:p>
            <a:r>
              <a:rPr lang="en-US" sz="2800" dirty="0" smtClean="0">
                <a:solidFill>
                  <a:srgbClr val="B9CDE5"/>
                </a:solidFill>
              </a:rPr>
              <a:t>All for both whole water and </a:t>
            </a:r>
            <a:r>
              <a:rPr lang="en-US" sz="2800" dirty="0" err="1" smtClean="0">
                <a:solidFill>
                  <a:srgbClr val="B9CDE5"/>
                </a:solidFill>
              </a:rPr>
              <a:t>fulvic</a:t>
            </a:r>
            <a:r>
              <a:rPr lang="en-US" sz="2800" dirty="0" smtClean="0">
                <a:solidFill>
                  <a:srgbClr val="B9CDE5"/>
                </a:solidFill>
              </a:rPr>
              <a:t> acid fractions</a:t>
            </a:r>
            <a:endParaRPr lang="en-US" sz="2800" dirty="0">
              <a:solidFill>
                <a:srgbClr val="B9CDE5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04794" y="5611755"/>
            <a:ext cx="33834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B9CDE5"/>
                </a:solidFill>
              </a:rPr>
              <a:t>….So What?</a:t>
            </a:r>
            <a:endParaRPr lang="en-US" sz="4400" dirty="0">
              <a:solidFill>
                <a:srgbClr val="B9CDE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0779" y="542050"/>
            <a:ext cx="5394436" cy="795437"/>
          </a:xfrm>
          <a:solidFill>
            <a:srgbClr val="D1D1F0">
              <a:alpha val="59000"/>
            </a:srgbClr>
          </a:solidFill>
          <a:ln w="381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 dirty="0" smtClean="0"/>
              <a:t>Why DOM Matters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7200" y="1883910"/>
            <a:ext cx="8229600" cy="4155048"/>
          </a:xfrm>
          <a:prstGeom prst="rect">
            <a:avLst/>
          </a:prstGeom>
          <a:solidFill>
            <a:srgbClr val="D1D1F0">
              <a:alpha val="59000"/>
            </a:srgbClr>
          </a:solidFill>
          <a:ln w="38100" cap="flat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Light absorbing DOM can act as sunscreen and control depth of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photic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zone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Some DOM is bio-available and contains nutrients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Organic acid portion of DOM can buffer pH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Some DOM can act as metal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complexing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agents (fate &amp; transport and bioavailability of metals)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Some 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DOM can act as electron acceptors and donors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Reducer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and oxidizer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Some DOM can “sensitize” the photochemical breakdown of pollutants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Reactions with some DOM can produce toxic disinfection byproducts during drinking water treatment 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082986" y="81513"/>
            <a:ext cx="7239000" cy="890749"/>
          </a:xfrm>
          <a:noFill/>
        </p:spPr>
        <p:txBody>
          <a:bodyPr/>
          <a:lstStyle/>
          <a:p>
            <a:r>
              <a:rPr lang="en-US" dirty="0">
                <a:effectLst>
                  <a:glow rad="127000">
                    <a:schemeClr val="bg1"/>
                  </a:glow>
                </a:effectLst>
              </a:rPr>
              <a:t>Dissolved Organic Matter</a:t>
            </a:r>
          </a:p>
        </p:txBody>
      </p:sp>
      <p:grpSp>
        <p:nvGrpSpPr>
          <p:cNvPr id="2" name="Group 10"/>
          <p:cNvGrpSpPr/>
          <p:nvPr/>
        </p:nvGrpSpPr>
        <p:grpSpPr>
          <a:xfrm>
            <a:off x="4132367" y="1453166"/>
            <a:ext cx="3690997" cy="2743200"/>
            <a:chOff x="3765232" y="1534180"/>
            <a:chExt cx="3690997" cy="2743200"/>
          </a:xfrm>
        </p:grpSpPr>
        <p:graphicFrame>
          <p:nvGraphicFramePr>
            <p:cNvPr id="5" name="Chart 4"/>
            <p:cNvGraphicFramePr/>
            <p:nvPr/>
          </p:nvGraphicFramePr>
          <p:xfrm>
            <a:off x="3808087" y="1534180"/>
            <a:ext cx="3648142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6" name="TextBox 5"/>
            <p:cNvSpPr txBox="1"/>
            <p:nvPr/>
          </p:nvSpPr>
          <p:spPr>
            <a:xfrm>
              <a:off x="4857587" y="3090446"/>
              <a:ext cx="87716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>
                  <a:solidFill>
                    <a:srgbClr val="000000"/>
                  </a:solidFill>
                </a:rPr>
                <a:t>Humic</a:t>
              </a:r>
              <a:endParaRPr lang="en-US" sz="2000" dirty="0" smtClean="0">
                <a:solidFill>
                  <a:srgbClr val="000000"/>
                </a:solidFill>
              </a:endParaRPr>
            </a:p>
            <a:p>
              <a:r>
                <a:rPr lang="en-US" sz="2000" dirty="0" smtClean="0">
                  <a:solidFill>
                    <a:srgbClr val="000000"/>
                  </a:solidFill>
                </a:rPr>
                <a:t>Acids</a:t>
              </a:r>
              <a:endParaRPr lang="en-US" sz="2000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54445" y="1796826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Neutrals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765232" y="2098608"/>
              <a:ext cx="1279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HMW Acids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08087" y="2386702"/>
              <a:ext cx="1236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LMW Acids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41375" y="2905780"/>
              <a:ext cx="716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Bases</a:t>
              </a:r>
              <a:endParaRPr lang="en-US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61161" y="4336701"/>
            <a:ext cx="1843649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000" dirty="0" err="1" smtClean="0">
                <a:solidFill>
                  <a:srgbClr val="000000"/>
                </a:solidFill>
              </a:rPr>
              <a:t>Allochthonous</a:t>
            </a:r>
            <a:endParaRPr lang="en-US" sz="2000" dirty="0" smtClean="0">
              <a:solidFill>
                <a:srgbClr val="000000"/>
              </a:solidFill>
            </a:endParaRPr>
          </a:p>
          <a:p>
            <a:pPr algn="ctr"/>
            <a:r>
              <a:rPr lang="en-US" sz="2000" dirty="0" smtClean="0">
                <a:solidFill>
                  <a:srgbClr val="000000"/>
                </a:solidFill>
              </a:rPr>
              <a:t>Terrestrial Input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03536" y="3094007"/>
            <a:ext cx="1788295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</a:rPr>
              <a:t>Autochthonous</a:t>
            </a:r>
          </a:p>
          <a:p>
            <a:pPr algn="ctr"/>
            <a:r>
              <a:rPr lang="en-US" sz="2000" dirty="0" smtClean="0">
                <a:solidFill>
                  <a:srgbClr val="000000"/>
                </a:solidFill>
              </a:rPr>
              <a:t>Aquatic Input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10978" y="4336701"/>
            <a:ext cx="1724926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</a:rPr>
              <a:t>Anthropogenic</a:t>
            </a:r>
          </a:p>
          <a:p>
            <a:pPr algn="ctr"/>
            <a:r>
              <a:rPr lang="en-US" sz="2000" dirty="0" smtClean="0">
                <a:solidFill>
                  <a:srgbClr val="000000"/>
                </a:solidFill>
              </a:rPr>
              <a:t>Input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5" name="AutoShape 4"/>
          <p:cNvSpPr>
            <a:spLocks noChangeArrowheads="1"/>
          </p:cNvSpPr>
          <p:nvPr/>
        </p:nvSpPr>
        <p:spPr bwMode="auto">
          <a:xfrm>
            <a:off x="1842666" y="5282100"/>
            <a:ext cx="5486400" cy="1066800"/>
          </a:xfrm>
          <a:prstGeom prst="leftRightArrow">
            <a:avLst>
              <a:gd name="adj1" fmla="val 50000"/>
              <a:gd name="adj2" fmla="val 102857"/>
            </a:avLst>
          </a:prstGeom>
          <a:gradFill rotWithShape="1">
            <a:gsLst>
              <a:gs pos="0">
                <a:srgbClr val="009900"/>
              </a:gs>
              <a:gs pos="100000">
                <a:srgbClr val="FFFF00"/>
              </a:gs>
            </a:gsLst>
            <a:lin ang="0" scaled="1"/>
          </a:gradFill>
          <a:ln w="9525">
            <a:solidFill>
              <a:srgbClr val="008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547266" y="5282100"/>
            <a:ext cx="18288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>
                <a:solidFill>
                  <a:srgbClr val="009900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Plant </a:t>
            </a:r>
          </a:p>
          <a:p>
            <a:pPr algn="ctr">
              <a:spcBef>
                <a:spcPct val="50000"/>
              </a:spcBef>
            </a:pPr>
            <a:r>
              <a:rPr lang="en-US" sz="2400" b="1" dirty="0">
                <a:solidFill>
                  <a:srgbClr val="009900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DOM</a:t>
            </a:r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6871866" y="5282100"/>
            <a:ext cx="18288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>
                <a:solidFill>
                  <a:schemeClr val="folHlink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Microbial </a:t>
            </a:r>
          </a:p>
          <a:p>
            <a:pPr algn="ctr">
              <a:spcBef>
                <a:spcPct val="50000"/>
              </a:spcBef>
            </a:pPr>
            <a:r>
              <a:rPr lang="en-US" sz="2400" b="1" dirty="0">
                <a:solidFill>
                  <a:schemeClr val="folHlink"/>
                </a:solidFill>
                <a:effectLst>
                  <a:glow rad="101600">
                    <a:schemeClr val="tx1">
                      <a:alpha val="75000"/>
                    </a:schemeClr>
                  </a:glow>
                </a:effectLst>
              </a:rPr>
              <a:t>DOM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10628" y="364769"/>
            <a:ext cx="67091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Chemistry is all about electrons</a:t>
            </a:r>
            <a:endParaRPr lang="en-US" sz="40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Picture 2" descr="22474-004-5CD8F015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954" y="1716446"/>
            <a:ext cx="5588000" cy="381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32302" y="364769"/>
            <a:ext cx="78074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Electrons have discrete energy levels</a:t>
            </a:r>
          </a:p>
          <a:p>
            <a:pPr algn="ctr"/>
            <a:r>
              <a:rPr lang="en-US" sz="3200" dirty="0" smtClean="0">
                <a:solidFill>
                  <a:schemeClr val="bg1">
                    <a:lumMod val="85000"/>
                  </a:schemeClr>
                </a:solidFill>
              </a:rPr>
              <a:t>(characteristic of the substance)</a:t>
            </a:r>
            <a:endParaRPr lang="en-US" sz="32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Picture 3" descr="level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364" y="1757137"/>
            <a:ext cx="3810000" cy="381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6306" y="351259"/>
            <a:ext cx="9007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Electrons can move between energy levels</a:t>
            </a:r>
            <a:endParaRPr lang="en-US" sz="40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Picture 4" descr="5708-004-98BBD43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79" y="1420359"/>
            <a:ext cx="6921500" cy="469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2372" y="364769"/>
            <a:ext cx="82555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Electrons </a:t>
            </a:r>
            <a:r>
              <a:rPr lang="en-US" sz="4000" dirty="0" err="1" smtClean="0">
                <a:solidFill>
                  <a:schemeClr val="bg1">
                    <a:lumMod val="85000"/>
                  </a:schemeClr>
                </a:solidFill>
              </a:rPr>
              <a:t>Orbitals</a:t>
            </a:r>
            <a:r>
              <a:rPr lang="en-US" sz="4000" dirty="0" smtClean="0">
                <a:solidFill>
                  <a:schemeClr val="bg1">
                    <a:lumMod val="85000"/>
                  </a:schemeClr>
                </a:solidFill>
              </a:rPr>
              <a:t> have Specific Shapes</a:t>
            </a:r>
            <a:endParaRPr lang="en-US" sz="40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71" y="1072655"/>
            <a:ext cx="7944843" cy="53250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9" charset="0"/>
            <a:ea typeface="ＭＳ Ｐゴシック" pitchFamily="-109" charset="-128"/>
            <a:cs typeface="ＭＳ Ｐゴシック" pitchFamily="-109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9" charset="0"/>
            <a:ea typeface="ＭＳ Ｐゴシック" pitchFamily="-109" charset="-128"/>
            <a:cs typeface="ＭＳ Ｐゴシック" pitchFamily="-109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1843</TotalTime>
  <Words>1247</Words>
  <Application>Microsoft Macintosh PowerPoint</Application>
  <PresentationFormat>On-screen Show (4:3)</PresentationFormat>
  <Paragraphs>342</Paragraphs>
  <Slides>35</Slides>
  <Notes>14</Notes>
  <HiddenSlides>0</HiddenSlides>
  <MMClips>0</MMClips>
  <ScaleCrop>false</ScaleCrop>
  <HeadingPairs>
    <vt:vector size="8" baseType="variant">
      <vt:variant>
        <vt:lpstr>Design Template</vt:lpstr>
      </vt:variant>
      <vt:variant>
        <vt:i4>2</vt:i4>
      </vt:variant>
      <vt:variant>
        <vt:lpstr>Links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Office Theme</vt:lpstr>
      <vt:lpstr>Blank Presentation</vt:lpstr>
      <vt:lpstr>???</vt:lpstr>
      <vt:lpstr>Worksheet</vt:lpstr>
      <vt:lpstr>CS ChemDraw Drawing</vt:lpstr>
      <vt:lpstr>Chart</vt:lpstr>
      <vt:lpstr>PARAFAC workshop Spring 2011</vt:lpstr>
      <vt:lpstr>Slide 2</vt:lpstr>
      <vt:lpstr>Slide 3</vt:lpstr>
      <vt:lpstr>Why DOM Matters</vt:lpstr>
      <vt:lpstr>Dissolved Organic Matter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Some DOM is Yummier to Microbes</vt:lpstr>
      <vt:lpstr>Slide 18</vt:lpstr>
      <vt:lpstr>Slide 19</vt:lpstr>
      <vt:lpstr>Slide 20</vt:lpstr>
      <vt:lpstr>Slide 21</vt:lpstr>
      <vt:lpstr>What does a DOM Fluorescence Spectrum Look Like?</vt:lpstr>
      <vt:lpstr>Slide 23</vt:lpstr>
      <vt:lpstr>Slide 24</vt:lpstr>
      <vt:lpstr>Slide 25</vt:lpstr>
      <vt:lpstr>Slide 26</vt:lpstr>
      <vt:lpstr>Slide 27</vt:lpstr>
      <vt:lpstr>Cory-McKnight PARAFAC Components</vt:lpstr>
      <vt:lpstr>Slide 29</vt:lpstr>
      <vt:lpstr>Slide 30</vt:lpstr>
      <vt:lpstr>Slide 31</vt:lpstr>
      <vt:lpstr>Fulvic Acid</vt:lpstr>
      <vt:lpstr>Fulvic Acid Isolation</vt:lpstr>
      <vt:lpstr> XAD-8 Columns</vt:lpstr>
      <vt:lpstr>So We Can Know…</vt:lpstr>
    </vt:vector>
  </TitlesOfParts>
  <Company>University of Colorado - Boulder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Rachel Gabor</dc:creator>
  <cp:lastModifiedBy>Rachel Gabor</cp:lastModifiedBy>
  <cp:revision>20</cp:revision>
  <dcterms:created xsi:type="dcterms:W3CDTF">2011-05-23T14:23:10Z</dcterms:created>
  <dcterms:modified xsi:type="dcterms:W3CDTF">2011-05-23T14:42:05Z</dcterms:modified>
</cp:coreProperties>
</file>